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Arial Narrow"/>
      <p:regular r:id="rId46"/>
      <p:bold r:id="rId47"/>
      <p:italic r:id="rId48"/>
      <p:boldItalic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99DA75F-B943-4599-90BF-4CE21695892C}">
  <a:tblStyle styleId="{C99DA75F-B943-4599-90BF-4CE21695892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7"/>
          </a:solidFill>
        </a:fill>
      </a:tcStyle>
    </a:wholeTbl>
    <a:band1H>
      <a:tcTxStyle/>
      <a:tcStyle>
        <a:fill>
          <a:solidFill>
            <a:srgbClr val="DDECCC"/>
          </a:solidFill>
        </a:fill>
      </a:tcStyle>
    </a:band1H>
    <a:band2H>
      <a:tcTxStyle/>
    </a:band2H>
    <a:band1V>
      <a:tcTxStyle/>
      <a:tcStyle>
        <a:fill>
          <a:solidFill>
            <a:srgbClr val="DDECCC"/>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6DA663F-EDB8-491B-B0FB-8C50E1BCD898}" styleName="Table_1">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rialNarrow-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alNarrow-italic.fntdata"/><Relationship Id="rId47" Type="http://schemas.openxmlformats.org/officeDocument/2006/relationships/font" Target="fonts/ArialNarrow-bold.fntdata"/><Relationship Id="rId49"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1" Type="http://schemas.openxmlformats.org/officeDocument/2006/relationships/hyperlink" Target="https://es.wikipedia.org/wiki/Empresa" TargetMode="External"/><Relationship Id="rId10" Type="http://schemas.openxmlformats.org/officeDocument/2006/relationships/hyperlink" Target="https://es.wikipedia.org/wiki/Coste_de_transacci%C3%B3n#cite_note-1" TargetMode="External"/><Relationship Id="rId13" Type="http://schemas.openxmlformats.org/officeDocument/2006/relationships/hyperlink" Target="https://es.wikipedia.org/wiki/Coste_de_transacci%C3%B3n#cite_note-2" TargetMode="External"/><Relationship Id="rId12" Type="http://schemas.openxmlformats.org/officeDocument/2006/relationships/hyperlink" Target="https://es.wikipedia.org/wiki/Cooperaci%C3%B3n" TargetMode="External"/><Relationship Id="rId1" Type="http://schemas.openxmlformats.org/officeDocument/2006/relationships/notesMaster" Target="../notesMasters/notesMaster1.xml"/><Relationship Id="rId2" Type="http://schemas.openxmlformats.org/officeDocument/2006/relationships/hyperlink" Target="https://es.wikipedia.org/wiki/Econom%C3%ADa" TargetMode="External"/><Relationship Id="rId3" Type="http://schemas.openxmlformats.org/officeDocument/2006/relationships/hyperlink" Target="https://es.wikipedia.org/wiki/Coste" TargetMode="External"/><Relationship Id="rId4" Type="http://schemas.openxmlformats.org/officeDocument/2006/relationships/hyperlink" Target="https://es.wikipedia.org/wiki/Mercado" TargetMode="External"/><Relationship Id="rId9" Type="http://schemas.openxmlformats.org/officeDocument/2006/relationships/hyperlink" Target="https://es.wikipedia.org/wiki/1937" TargetMode="External"/><Relationship Id="rId15" Type="http://schemas.openxmlformats.org/officeDocument/2006/relationships/hyperlink" Target="http://economipedia.com/definiciones/utilidad.html" TargetMode="External"/><Relationship Id="rId14" Type="http://schemas.openxmlformats.org/officeDocument/2006/relationships/hyperlink" Target="http://economipedia.com/definiciones/subcontratacion.html" TargetMode="External"/><Relationship Id="rId17" Type="http://schemas.openxmlformats.org/officeDocument/2006/relationships/hyperlink" Target="http://economipedia.com/definiciones/accionista.html" TargetMode="External"/><Relationship Id="rId16" Type="http://schemas.openxmlformats.org/officeDocument/2006/relationships/hyperlink" Target="http://economipedia.com/definiciones/subcontratacion.html" TargetMode="External"/><Relationship Id="rId5" Type="http://schemas.openxmlformats.org/officeDocument/2006/relationships/hyperlink" Target="https://es.wikipedia.org/wiki/Competencia_perfecta" TargetMode="External"/><Relationship Id="rId6" Type="http://schemas.openxmlformats.org/officeDocument/2006/relationships/hyperlink" Target="https://es.wikipedia.org/wiki/Sistema_de_precios" TargetMode="External"/><Relationship Id="rId18" Type="http://schemas.openxmlformats.org/officeDocument/2006/relationships/hyperlink" Target="http://economipedia.com/definiciones/riesgo-moral.html" TargetMode="External"/><Relationship Id="rId7" Type="http://schemas.openxmlformats.org/officeDocument/2006/relationships/hyperlink" Target="https://es.wikipedia.org/wiki/Economista" TargetMode="External"/><Relationship Id="rId8" Type="http://schemas.openxmlformats.org/officeDocument/2006/relationships/hyperlink" Target="https://es.wikipedia.org/wiki/Ronald_Coas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c.europa.eu/eurostat/tgm/table.do?tab=table&amp;init=1&amp;language=en&amp;pcode=sdg_05_20&amp;plugin=1"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Shape 17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CONCEPTOS DE INGRESOS PÚBLICOS</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APROVECHAMIENTOS.</a:t>
            </a:r>
            <a:r>
              <a:rPr b="0" i="0" lang="en-US" sz="1200" u="none" cap="none" strike="noStrike">
                <a:solidFill>
                  <a:schemeClr val="dk1"/>
                </a:solidFill>
                <a:latin typeface="Calibri"/>
                <a:ea typeface="Calibri"/>
                <a:cs typeface="Calibri"/>
                <a:sym typeface="Calibri"/>
              </a:rPr>
              <a:t> </a:t>
            </a:r>
            <a:endParaRPr/>
          </a:p>
          <a:p>
            <a:pPr indent="0" lvl="1" marL="457200"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Ingresos ordinarios provenientes de las actividades de derecho público que realizan los gobiernos. En términos generales, se derivan del incumplimiento de las obligaciones fiscales de los contribuyentes; son recibidos en forma de rezagos, recargos, reintegros, multas y sanciones.</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DERECHOS.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1" marL="45720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Contribuciones establecidas en la ley por el uso o aprovechamiento de los bienes de dominio público, así como por los servicios que presta el estado en sus funciones de derecho público, excepto cuando se prestan por organismos descentralizados. Los ejemplos son los ingresos del Registro Civil, Registro Público de la Propiedad, licencias y permisos, y agua potable.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PRODUCTOS.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1" marL="457200"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Ingresos que perciben los gobiernos por actividades que no corresponden al desarrollo de las funciones propias de derecho público, sino por la explotación de sus bienes patrimoniales, se incluyen la enajenación de bienes muebles e inmuebles, los arrendamientos e intereses.</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TRANSFERENCIAS.</a:t>
            </a: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Traslado implícito o explícito de recursos del sector público al resto de la economía o a otros niveles de gobierno, ya sea en dinero o en especie, sin recibir por ello contraprestación directa alguna y únicamente condicionando su asignación a la consecución de determinados objetivos de política económica y social.</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74" name="Shape 17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Shape 32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1" name="Shape 32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Shape 3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9" name="Shape 38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0" name="Shape 39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8" name="Shape 4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9" name="Shape 4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5" name="Shape 4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7" name="Shape 4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Shape 487"/>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8" name="Shape 48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Shape 11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3" name="Shape 11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Shape 531"/>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2" name="Shape 5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Shape 551"/>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2" name="Shape 55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Shape 57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404040"/>
                </a:solidFill>
                <a:latin typeface="Century Gothic"/>
                <a:ea typeface="Century Gothic"/>
                <a:cs typeface="Century Gothic"/>
                <a:sym typeface="Century Gothic"/>
              </a:rPr>
              <a:t>United States Agency for International Development (USAID)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 teoría de la elección u opción pública (Public choice theory), trata de utilizar la economía para estudiar problemas típicos de ciencias políticas…. la teoría de la elección pública modela a los gobierno como un conjunto de funcionarios que, además de buscar el interés público, puede que actúen en beneficio propio, por ejemplo, en el modelo de maximización de presupuesto de la burocracia, posiblemente sacrificando eficiencia económica en el proceso.2 5La teoría de la elección pública moderna nació del trabajo del Duncan Black, a veces llamado el "padre de la teoría de la elección pública".6 En una serie de publicaciones de 1948, que culminaron en la "Teoría de los Comités y las Elecciones" (1948)…W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Coste de transacción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 </a:t>
            </a:r>
            <a:r>
              <a:rPr b="0" i="0" lang="en-US" sz="1200" u="sng" cap="none" strike="noStrike">
                <a:solidFill>
                  <a:schemeClr val="hlink"/>
                </a:solidFill>
                <a:latin typeface="Calibri"/>
                <a:ea typeface="Calibri"/>
                <a:cs typeface="Calibri"/>
                <a:sym typeface="Calibri"/>
                <a:hlinkClick r:id="rId2"/>
              </a:rPr>
              <a:t>economía</a:t>
            </a:r>
            <a:r>
              <a:rPr b="0" i="0" lang="en-US" sz="1200" u="none" cap="none" strike="noStrike">
                <a:solidFill>
                  <a:schemeClr val="dk1"/>
                </a:solidFill>
                <a:latin typeface="Calibri"/>
                <a:ea typeface="Calibri"/>
                <a:cs typeface="Calibri"/>
                <a:sym typeface="Calibri"/>
              </a:rPr>
              <a:t> y disciplinas relacionadas, un </a:t>
            </a:r>
            <a:r>
              <a:rPr b="1" i="0" lang="en-US" sz="1200" u="none" cap="none" strike="noStrike">
                <a:solidFill>
                  <a:schemeClr val="dk1"/>
                </a:solidFill>
                <a:latin typeface="Calibri"/>
                <a:ea typeface="Calibri"/>
                <a:cs typeface="Calibri"/>
                <a:sym typeface="Calibri"/>
              </a:rPr>
              <a:t>coste de transacción</a:t>
            </a:r>
            <a:r>
              <a:rPr b="0" i="0" lang="en-US" sz="1200" u="none" cap="none" strike="noStrike">
                <a:solidFill>
                  <a:schemeClr val="dk1"/>
                </a:solidFill>
                <a:latin typeface="Calibri"/>
                <a:ea typeface="Calibri"/>
                <a:cs typeface="Calibri"/>
                <a:sym typeface="Calibri"/>
              </a:rPr>
              <a:t> es un </a:t>
            </a:r>
            <a:r>
              <a:rPr b="0" i="0" lang="en-US" sz="1200" u="sng" cap="none" strike="noStrike">
                <a:solidFill>
                  <a:schemeClr val="hlink"/>
                </a:solidFill>
                <a:latin typeface="Calibri"/>
                <a:ea typeface="Calibri"/>
                <a:cs typeface="Calibri"/>
                <a:sym typeface="Calibri"/>
                <a:hlinkClick r:id="rId3"/>
              </a:rPr>
              <a:t>coste</a:t>
            </a:r>
            <a:r>
              <a:rPr b="0" i="0" lang="en-US" sz="1200" u="none" cap="none" strike="noStrike">
                <a:solidFill>
                  <a:schemeClr val="dk1"/>
                </a:solidFill>
                <a:latin typeface="Calibri"/>
                <a:ea typeface="Calibri"/>
                <a:cs typeface="Calibri"/>
                <a:sym typeface="Calibri"/>
              </a:rPr>
              <a:t> incurrido para realizar un intercambio económico, más precisamente una transacción en el </a:t>
            </a:r>
            <a:r>
              <a:rPr b="0" i="0" lang="en-US" sz="1200" u="sng" cap="none" strike="noStrike">
                <a:solidFill>
                  <a:schemeClr val="hlink"/>
                </a:solidFill>
                <a:latin typeface="Calibri"/>
                <a:ea typeface="Calibri"/>
                <a:cs typeface="Calibri"/>
                <a:sym typeface="Calibri"/>
                <a:hlinkClick r:id="rId4"/>
              </a:rPr>
              <a:t>mercado</a:t>
            </a:r>
            <a:r>
              <a:rPr b="0" i="0" lang="en-US" sz="1200" u="none" cap="none" strike="noStrike">
                <a:solidFill>
                  <a:schemeClr val="dk1"/>
                </a:solidFill>
                <a:latin typeface="Calibri"/>
                <a:ea typeface="Calibri"/>
                <a:cs typeface="Calibri"/>
                <a:sym typeface="Calibri"/>
              </a:rPr>
              <a:t>. El coste no existe en el marco de una </a:t>
            </a:r>
            <a:r>
              <a:rPr b="0" i="0" lang="en-US" sz="1200" u="sng" cap="none" strike="noStrike">
                <a:solidFill>
                  <a:schemeClr val="hlink"/>
                </a:solidFill>
                <a:latin typeface="Calibri"/>
                <a:ea typeface="Calibri"/>
                <a:cs typeface="Calibri"/>
                <a:sym typeface="Calibri"/>
                <a:hlinkClick r:id="rId5"/>
              </a:rPr>
              <a:t>competencia perfecta</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 idea de un coste del </a:t>
            </a:r>
            <a:r>
              <a:rPr b="0" i="0" lang="en-US" sz="1200" u="sng" cap="none" strike="noStrike">
                <a:solidFill>
                  <a:schemeClr val="hlink"/>
                </a:solidFill>
                <a:latin typeface="Calibri"/>
                <a:ea typeface="Calibri"/>
                <a:cs typeface="Calibri"/>
                <a:sym typeface="Calibri"/>
                <a:hlinkClick r:id="rId6"/>
              </a:rPr>
              <a:t>sistema de precios</a:t>
            </a:r>
            <a:r>
              <a:rPr b="0" i="0" lang="en-US" sz="1200" u="none" cap="none" strike="noStrike">
                <a:solidFill>
                  <a:schemeClr val="dk1"/>
                </a:solidFill>
                <a:latin typeface="Calibri"/>
                <a:ea typeface="Calibri"/>
                <a:cs typeface="Calibri"/>
                <a:sym typeface="Calibri"/>
              </a:rPr>
              <a:t> fue evocada por primera vez por el </a:t>
            </a:r>
            <a:r>
              <a:rPr b="0" i="0" lang="en-US" sz="1200" u="sng" cap="none" strike="noStrike">
                <a:solidFill>
                  <a:schemeClr val="hlink"/>
                </a:solidFill>
                <a:latin typeface="Calibri"/>
                <a:ea typeface="Calibri"/>
                <a:cs typeface="Calibri"/>
                <a:sym typeface="Calibri"/>
                <a:hlinkClick r:id="rId7"/>
              </a:rPr>
              <a:t>economista</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8"/>
              </a:rPr>
              <a:t>Ronald Coase</a:t>
            </a:r>
            <a:r>
              <a:rPr b="0" i="0" lang="en-US" sz="1200" u="none" cap="none" strike="noStrike">
                <a:solidFill>
                  <a:schemeClr val="dk1"/>
                </a:solidFill>
                <a:latin typeface="Calibri"/>
                <a:ea typeface="Calibri"/>
                <a:cs typeface="Calibri"/>
                <a:sym typeface="Calibri"/>
              </a:rPr>
              <a:t> en su artículo </a:t>
            </a:r>
            <a:r>
              <a:rPr b="0" i="1" lang="en-US" sz="1200" u="none" cap="none" strike="noStrike">
                <a:solidFill>
                  <a:schemeClr val="dk1"/>
                </a:solidFill>
                <a:latin typeface="Calibri"/>
                <a:ea typeface="Calibri"/>
                <a:cs typeface="Calibri"/>
                <a:sym typeface="Calibri"/>
              </a:rPr>
              <a:t>The Nature of the Firm</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9"/>
              </a:rPr>
              <a:t>1937</a:t>
            </a:r>
            <a:r>
              <a:rPr b="0" i="0" lang="en-US" sz="1200" u="none" cap="none" strike="noStrike">
                <a:solidFill>
                  <a:schemeClr val="dk1"/>
                </a:solidFill>
                <a:latin typeface="Calibri"/>
                <a:ea typeface="Calibri"/>
                <a:cs typeface="Calibri"/>
                <a:sym typeface="Calibri"/>
              </a:rPr>
              <a:t>). Coase explica que "cuando se desea operar una transacción en un mercado, es necesario investigar a los contratistas, proporcionarles ciertas informaciones necesarias y establecer las condiciones del contrato, llevar a cabo las negociaciones que instauren un verdadero mercado, establecer una estructura de control de las respectivas prestaciones de obligaciones de las partes, etc."</a:t>
            </a:r>
            <a:r>
              <a:rPr b="0" baseline="30000" i="0" lang="en-US" sz="1200" u="sng" cap="none" strike="noStrike">
                <a:solidFill>
                  <a:schemeClr val="hlink"/>
                </a:solidFill>
                <a:latin typeface="Calibri"/>
                <a:ea typeface="Calibri"/>
                <a:cs typeface="Calibri"/>
                <a:sym typeface="Calibri"/>
                <a:hlinkClick r:id="rId10"/>
              </a:rPr>
              <a:t>1</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Este concepto permite explicar, según Coase, por qué todas las transacciones no son transacciones de mercado y, por lo mismo, la existencia de </a:t>
            </a:r>
            <a:r>
              <a:rPr b="0" i="0" lang="en-US" sz="1200" u="sng" cap="none" strike="noStrike">
                <a:solidFill>
                  <a:schemeClr val="hlink"/>
                </a:solidFill>
                <a:latin typeface="Calibri"/>
                <a:ea typeface="Calibri"/>
                <a:cs typeface="Calibri"/>
                <a:sym typeface="Calibri"/>
                <a:hlinkClick r:id="rId11"/>
              </a:rPr>
              <a:t>empresas</a:t>
            </a:r>
            <a:r>
              <a:rPr b="0" i="0" lang="en-US" sz="1200" u="none" cap="none" strike="noStrike">
                <a:solidFill>
                  <a:schemeClr val="dk1"/>
                </a:solidFill>
                <a:latin typeface="Calibri"/>
                <a:ea typeface="Calibri"/>
                <a:cs typeface="Calibri"/>
                <a:sym typeface="Calibri"/>
              </a:rPr>
              <a:t> o firmas que pueden limitar eficazmente sus costos al imponer la </a:t>
            </a:r>
            <a:r>
              <a:rPr b="0" i="0" lang="en-US" sz="1200" u="sng" cap="none" strike="noStrike">
                <a:solidFill>
                  <a:schemeClr val="hlink"/>
                </a:solidFill>
                <a:latin typeface="Calibri"/>
                <a:ea typeface="Calibri"/>
                <a:cs typeface="Calibri"/>
                <a:sym typeface="Calibri"/>
                <a:hlinkClick r:id="rId12"/>
              </a:rPr>
              <a:t>cooperación</a:t>
            </a:r>
            <a:r>
              <a:rPr b="0" i="0" lang="en-US" sz="1200" u="none" cap="none" strike="noStrike">
                <a:solidFill>
                  <a:schemeClr val="dk1"/>
                </a:solidFill>
                <a:latin typeface="Calibri"/>
                <a:ea typeface="Calibri"/>
                <a:cs typeface="Calibri"/>
                <a:sym typeface="Calibri"/>
              </a:rPr>
              <a:t> entre sus empleados; sin embargo, es a John Kenneth Arrow</a:t>
            </a:r>
            <a:r>
              <a:rPr b="0" baseline="30000" i="0" lang="en-US" sz="1200" u="sng" cap="none" strike="noStrike">
                <a:solidFill>
                  <a:schemeClr val="hlink"/>
                </a:solidFill>
                <a:latin typeface="Calibri"/>
                <a:ea typeface="Calibri"/>
                <a:cs typeface="Calibri"/>
                <a:sym typeface="Calibri"/>
                <a:hlinkClick r:id="rId13"/>
              </a:rPr>
              <a:t>2</a:t>
            </a:r>
            <a:r>
              <a:rPr b="0" i="0" lang="en-US" sz="1200" u="none" cap="none" strike="noStrike">
                <a:solidFill>
                  <a:schemeClr val="dk1"/>
                </a:solidFill>
                <a:latin typeface="Calibri"/>
                <a:ea typeface="Calibri"/>
                <a:cs typeface="Calibri"/>
                <a:sym typeface="Calibri"/>
              </a:rPr>
              <a:t> a quien se debe la expresión "costo de transacción". Y fue Oliver Williamson quien va a desarrollar y formalizar la aproximación de las organizaciones económicas por su sesgo al interno de lo que denomina justamente la teoría de los costos de transacción…. Por ejemplo, la mayor parte de las personas debe pagar una comisión a su broker cuando compran o venden una acción; esta comisión es un coste de transacción de realizar un negocio con acciones. Ahora bien para comprar un producto, los costos no solo se limitarán al precio del producto en sí, sino también a la energía y esfuerzo que requiere averiguar cuál de los variados productos se prefiere, dónde se consiguen y a qué precio, el costo de viajar hacia el punto de compra, el tiempo de espera para comprarlo; todos estos costos son los costos de transacción. Por eso, cuando se evalúa racionalmente una transacción potencial, es importante considerar los costes de transacción que podrían resultar significativos. 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Taylorismo</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taylorismo, en organización del trabajo, hace referencia a la división de las distintas tareas del proceso de producción. Fue un método de organización industrial, cuyo fin era aumentar la productividad y evitar el control que el obrero podía tener en los tiempos de producción. Está relacionado con la producción en cadena. 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Post Taylorismo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post... algo. ¿Postaylorismo, postfordismo, post-Estado social o del bienestar? http://revistas.ucm.es/index.php/CRLA/article/viewFile/CRLA0303220067A/32380</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Teoría de la agencia</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La teoría de la agencia es una técnica empresarial por la cual una persona o empresa (el principal) solicita a otra persona (el agente) realizar un determinado trabajo en su nombre. Para que exista una relación de agencia, el agente debe ser autorizado por el principal a suscribir, modificar o cancelar contratos con terceros en nombre del principal.</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 cierto modo, se trata de una medida de representación empresarial con validez perfectamente legal por la cual se hace compatible actuar separando en múltiples ocasiones la propiedad de la empresa y su control o gestión, gracias a que el acuerdo, </a:t>
            </a:r>
            <a:r>
              <a:rPr b="1" i="0" lang="en-US" sz="1200" u="none" cap="none" strike="noStrike">
                <a:solidFill>
                  <a:schemeClr val="dk1"/>
                </a:solidFill>
                <a:latin typeface="Calibri"/>
                <a:ea typeface="Calibri"/>
                <a:cs typeface="Calibri"/>
                <a:sym typeface="Calibri"/>
              </a:rPr>
              <a:t>a pesar de realizarse por el agente, tendrá validez legal y real como si lo hubiera realizado el principal</a:t>
            </a:r>
            <a:r>
              <a:rPr b="0" i="0" lang="en-US" sz="1200" u="none" cap="none" strike="noStrike">
                <a:solidFill>
                  <a:schemeClr val="dk1"/>
                </a:solidFill>
                <a:latin typeface="Calibri"/>
                <a:ea typeface="Calibri"/>
                <a:cs typeface="Calibri"/>
                <a:sym typeface="Calibri"/>
              </a:rPr>
              <a:t> en primera persona.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Es por este motivo por el que la teoría de la agencia es un concepto muy presente en el ámbito de la empresa, especialmente en la dirección, gestión y administración. El hecho de que plantee las bases en relaciones de separación entre propiedad y dirección da lugar a diferentes situaciones de representación profesional o </a:t>
            </a:r>
            <a:r>
              <a:rPr b="0" i="0" lang="en-US" sz="1200" u="sng" cap="none" strike="noStrike">
                <a:solidFill>
                  <a:schemeClr val="hlink"/>
                </a:solidFill>
                <a:latin typeface="Calibri"/>
                <a:ea typeface="Calibri"/>
                <a:cs typeface="Calibri"/>
                <a:sym typeface="Calibri"/>
                <a:hlinkClick r:id="rId14"/>
              </a:rPr>
              <a:t>subcontratación</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través de la teoría de la agencia se desarrolla un </a:t>
            </a:r>
            <a:r>
              <a:rPr b="1" i="0" lang="en-US" sz="1200" u="none" cap="none" strike="noStrike">
                <a:solidFill>
                  <a:schemeClr val="dk1"/>
                </a:solidFill>
                <a:latin typeface="Calibri"/>
                <a:ea typeface="Calibri"/>
                <a:cs typeface="Calibri"/>
                <a:sym typeface="Calibri"/>
              </a:rPr>
              <a:t>sistema que acoge diferentes posibilidades dentro de la rama organizativa empresarial, de cara a la consecución de objetivos de las sociedades de manera más eficiente</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mecanismo básico que plantea esta teoría es que el fin empresarial o laboral acordado entre principal y agente se acuerda bajo unas condiciones económicas o contractuales como compensación a su realización. Dentro de las relaciones que caben en la teoría de la agencia un dato a tener en cuenta es que </a:t>
            </a:r>
            <a:r>
              <a:rPr b="1" i="0" lang="en-US" sz="1200" u="none" cap="none" strike="noStrike">
                <a:solidFill>
                  <a:schemeClr val="dk1"/>
                </a:solidFill>
                <a:latin typeface="Calibri"/>
                <a:ea typeface="Calibri"/>
                <a:cs typeface="Calibri"/>
                <a:sym typeface="Calibri"/>
              </a:rPr>
              <a:t>cada parte busca su propio interés</a:t>
            </a:r>
            <a:r>
              <a:rPr b="0" i="0" lang="en-US" sz="1200" u="none" cap="none" strike="noStrike">
                <a:solidFill>
                  <a:schemeClr val="dk1"/>
                </a:solidFill>
                <a:latin typeface="Calibri"/>
                <a:ea typeface="Calibri"/>
                <a:cs typeface="Calibri"/>
                <a:sym typeface="Calibri"/>
              </a:rPr>
              <a:t> o la maximización de su </a:t>
            </a:r>
            <a:r>
              <a:rPr b="0" i="0" lang="en-US" sz="1200" u="sng" cap="none" strike="noStrike">
                <a:solidFill>
                  <a:schemeClr val="hlink"/>
                </a:solidFill>
                <a:latin typeface="Calibri"/>
                <a:ea typeface="Calibri"/>
                <a:cs typeface="Calibri"/>
                <a:sym typeface="Calibri"/>
                <a:hlinkClick r:id="rId15"/>
              </a:rPr>
              <a:t>utilidad</a:t>
            </a:r>
            <a:r>
              <a:rPr b="0" i="0" lang="en-US" sz="1200" u="none" cap="none" strike="noStrike">
                <a:solidFill>
                  <a:schemeClr val="dk1"/>
                </a:solidFill>
                <a:latin typeface="Calibri"/>
                <a:ea typeface="Calibri"/>
                <a:cs typeface="Calibri"/>
                <a:sym typeface="Calibri"/>
              </a:rPr>
              <a:t> al entrar en uno de estos acuerdos mercantiles.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Dentro de estas posibilidades está la contratación de administradores o gestores que no poseen parte de la propiedad de la empresa o la ya citada </a:t>
            </a:r>
            <a:r>
              <a:rPr b="0" i="0" lang="en-US" sz="1200" u="sng" cap="none" strike="noStrike">
                <a:solidFill>
                  <a:schemeClr val="hlink"/>
                </a:solidFill>
                <a:latin typeface="Calibri"/>
                <a:ea typeface="Calibri"/>
                <a:cs typeface="Calibri"/>
                <a:sym typeface="Calibri"/>
                <a:hlinkClick r:id="rId16"/>
              </a:rPr>
              <a:t>subcontratación</a:t>
            </a:r>
            <a:r>
              <a:rPr b="0" i="0" lang="en-US" sz="1200" u="none" cap="none" strike="noStrike">
                <a:solidFill>
                  <a:schemeClr val="dk1"/>
                </a:solidFill>
                <a:latin typeface="Calibri"/>
                <a:ea typeface="Calibri"/>
                <a:cs typeface="Calibri"/>
                <a:sym typeface="Calibri"/>
              </a:rPr>
              <a:t> de servicios. En ocasiones la subcontratación ayuda a las sociedades a conseguir mejores resultados que realizando directamente determinada actividad productiva, o al menos alguna de sus fases. Por ejemplo, hay empresas a las que por diferentes motivos les beneficia más contar con una empresa externa para el transporte de sus bienes en lugar de hacer dicha tarea por sí mismas.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Otro ejemplo común de este tipo de relación de agencia es la que mantienen los </a:t>
            </a:r>
            <a:r>
              <a:rPr b="0" i="0" lang="en-US" sz="1200" u="sng" cap="none" strike="noStrike">
                <a:solidFill>
                  <a:schemeClr val="hlink"/>
                </a:solidFill>
                <a:latin typeface="Calibri"/>
                <a:ea typeface="Calibri"/>
                <a:cs typeface="Calibri"/>
                <a:sym typeface="Calibri"/>
                <a:hlinkClick r:id="rId17"/>
              </a:rPr>
              <a:t>accionistas de una empresa</a:t>
            </a:r>
            <a:r>
              <a:rPr b="0" i="0" lang="en-US" sz="1200" u="none" cap="none" strike="noStrike">
                <a:solidFill>
                  <a:schemeClr val="dk1"/>
                </a:solidFill>
                <a:latin typeface="Calibri"/>
                <a:ea typeface="Calibri"/>
                <a:cs typeface="Calibri"/>
                <a:sym typeface="Calibri"/>
              </a:rPr>
              <a:t> y los directivos de la misma.</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Desventajas planteadas por la teoría de la agencia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Conlleva costes productivos, derivados del propio acuerdo alcanzado y su regularización, así como la compensación a la persona o empresa contratada.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poder de decisión cambia de mano y esto puede dar lugar a importantes diferencias de criterio empresarial y la aparición de intereses no comunes. El caso más acentuado de este tipo de situaciones se denomina </a:t>
            </a:r>
            <a:r>
              <a:rPr b="1" i="0" lang="en-US" sz="1200" u="none" cap="none" strike="noStrike">
                <a:solidFill>
                  <a:schemeClr val="dk1"/>
                </a:solidFill>
                <a:latin typeface="Calibri"/>
                <a:ea typeface="Calibri"/>
                <a:cs typeface="Calibri"/>
                <a:sym typeface="Calibri"/>
              </a:rPr>
              <a:t>“problema de agencia” y es un problema de </a:t>
            </a:r>
            <a:r>
              <a:rPr b="1" i="0" lang="en-US" sz="1200" u="sng" cap="none" strike="noStrike">
                <a:solidFill>
                  <a:schemeClr val="hlink"/>
                </a:solidFill>
                <a:latin typeface="Calibri"/>
                <a:ea typeface="Calibri"/>
                <a:cs typeface="Calibri"/>
                <a:sym typeface="Calibri"/>
                <a:hlinkClick r:id="rId18"/>
              </a:rPr>
              <a:t>riesgo moral</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incumplimiento de los objetivos en que se centra el acuerdo pueden suponer multas, sanciones y otros muchos costes relacionados.</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575" name="Shape 57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3" name="Shape 5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9" name="Shape 58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590" name="Shape 59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2" name="Shape 6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9" name="Shape 61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Los presupuestos públicos con perspectiva de género son una herramienta específica dirigida a reconocer las desigualdades y remediarlas a través de la asignación de recursos públicos. </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Las condiciones específicas de las mujeres y los hombres, y las diferencias entre ambos, no son reconocidas bajo el supuesto de que los objetivos e instrumentos políticos son ampliamente aplicables, de ahí que sean vistos como neutrales al género, aún cuando los impactos de las políticas económicas y sociales no lo son. </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La ceguera de género es la desconsideración de la macroeconomía hacia el trabajo no remunerado, realizado predominantemente por mujeres y sin el que no funcionarían la economía ni los hogares. Los compromisos como gobierno hacia la eliminación de las desigualdades existentes debe incluir el reconocimiento de la contribución de las mujeres a la economía.</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El presupuesto es un instrumento técnico por medio del cual un gobierno refleja sus prioridades políticas, traduciendo estos compromisos en términos monetarios, una declaración gubernamental de principios y valores, ya sea de manera explícita o implícita. Aquellos asuntos que son una prioridad en la agenda política implican una adecuada asignación de recursos. Se</a:t>
            </a:r>
            <a:r>
              <a:rPr b="0" i="1"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tiende a asumir que todas las personas son iguales, no se reconocen las distinciones más evidentes que se derivan de la clase, el sexo, la edad, la raza, la etnicidad, la sexualidad y la ubicación geográfica. </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Así como los presupuestos han sido instrumentos para transmitir y reproducir sesgos de género, también ofrecen una posibilidad para transformar y remediar las desigualdades de género existentes. Los presupuestos ofrecen una base para traducir en acciones concretas los compromisos hechos para la igualdad de género. Además son una herramienta para enriquecer la rendición de cuentas. </a:t>
            </a:r>
            <a:endParaRPr/>
          </a:p>
          <a:p>
            <a:pPr indent="0" lvl="0" marL="0" marR="0" rtl="0" algn="r">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http://www.inmujer.df.gob.mx/wb/inmujeres/que_son_los_presupuestos_publicos_con_perspectiva_</a:t>
            </a:r>
            <a:endParaRPr/>
          </a:p>
          <a:p>
            <a:pPr indent="0" lvl="0" marL="0" marR="0" rtl="0" algn="l">
              <a:spcBef>
                <a:spcPts val="30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20" name="Shape 62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Shape 631"/>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2" name="Shape 6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Shape 63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38" name="Shape 6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9" name="Shape 63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5" name="Shape 6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Shape 7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Shape 73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39" name="Shape 73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Shape 8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Shape 81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15" name="Shape 81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Shape 820"/>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1" name="Shape 8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Shape 827"/>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8" name="Shape 8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Shape 854"/>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5" name="Shape 85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Shape 860"/>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1" name="Shape 8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Shape 8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Shape 86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Las cifras del Eurostat sobre la brecha salarial</a:t>
            </a:r>
            <a:endParaRPr/>
          </a:p>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https://www.weforum.org/es/agenda/2018/02/estos-son-los-motivos-de-la-brecha-salarial-de-gener</a:t>
            </a:r>
            <a:r>
              <a:rPr b="1" i="0" lang="en-US" sz="1200" u="none" cap="none" strike="noStrike">
                <a:solidFill>
                  <a:schemeClr val="dk1"/>
                </a:solidFill>
                <a:latin typeface="Calibri"/>
                <a:ea typeface="Calibri"/>
                <a:cs typeface="Calibri"/>
                <a:sym typeface="Calibri"/>
              </a:rPr>
              <a:t>o</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Para empezar hay que tener los datos claros. Para ello, utilizaremos la diferencia de retribución salarial no ajustada entre hombres y mujeres que es el indicador utilizado para analizar los desequilibrios salariales entre hombres y mujeres. </a:t>
            </a:r>
            <a:r>
              <a:rPr b="0" i="0" lang="en-US" sz="1200" u="sng" cap="none" strike="noStrike">
                <a:solidFill>
                  <a:schemeClr val="hlink"/>
                </a:solidFill>
                <a:latin typeface="Calibri"/>
                <a:ea typeface="Calibri"/>
                <a:cs typeface="Calibri"/>
                <a:sym typeface="Calibri"/>
                <a:hlinkClick r:id="rId2"/>
              </a:rPr>
              <a:t>El Eurostat</a:t>
            </a:r>
            <a:r>
              <a:rPr b="0" i="0" lang="en-US" sz="1200" u="none" cap="none" strike="noStrike">
                <a:solidFill>
                  <a:schemeClr val="dk1"/>
                </a:solidFill>
                <a:latin typeface="Calibri"/>
                <a:ea typeface="Calibri"/>
                <a:cs typeface="Calibri"/>
                <a:sym typeface="Calibri"/>
              </a:rPr>
              <a:t> lo define en su cálculo como la diferencia entre el salario medio bruto por hora de los hombres y el de las mujeres expresado como porcentaje del salario medio bruto por hora de los hombres.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Para el conjunto de la economía, en 2015, los ingresos brutos por hora de las mujeres eran, en término medio, un 16,3 % inferiores a los de los hombres en la Unión Europea y un 16,8 % en la Eurozona. En los diferentes Estados miembros del bloque económico, la diferencia salarial entre hombres y mujeres tiene una amplitud de 21 puntos porcentuales, oscilando entre el 5,5 % en Italia y Luxemburgo y el 26,9 % en Estonia.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 el caso de España, los ingresos brutos por hora de las mujeres son 14,9% inferiores al de los hombres -la misma brecha que en Noruega., un dato ligeramente inferior a las brechas salariales por género tanto de la Unión Europea como de la Eurozona.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Como dato adicional, muchos de los países posicionados con los mayores niveles de renta en Europa, son también los que presentan mayores diferencias salariales por hora entre hombres y mujeres: Alemania (22%), Austria (21,7%), Reino Unido (20,8%), Suiza (17,7%) y Finlandia (17,3%).</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69" name="Shape 86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Shape 88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83" name="Shape 88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Shape 894"/>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5" name="Shape 8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Shape 901"/>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2" name="Shape 9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Shape 914"/>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5" name="Shape 9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6" name="Shape 16"/>
        <p:cNvGrpSpPr/>
        <p:nvPr/>
      </p:nvGrpSpPr>
      <p:grpSpPr>
        <a:xfrm>
          <a:off x="0" y="0"/>
          <a:ext cx="0" cy="0"/>
          <a:chOff x="0" y="0"/>
          <a:chExt cx="0" cy="0"/>
        </a:xfrm>
      </p:grpSpPr>
      <p:sp>
        <p:nvSpPr>
          <p:cNvPr id="17" name="Shape 17"/>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Shape 18"/>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Shape 1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22" name="Shape 22"/>
          <p:cNvPicPr preferRelativeResize="0"/>
          <p:nvPr/>
        </p:nvPicPr>
        <p:blipFill rotWithShape="1">
          <a:blip r:embed="rId2">
            <a:alphaModFix/>
          </a:blip>
          <a:srcRect b="0" l="0" r="0" t="0"/>
          <a:stretch/>
        </p:blipFill>
        <p:spPr>
          <a:xfrm>
            <a:off x="11342649" y="0"/>
            <a:ext cx="838200" cy="8150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73" name="Shape 73"/>
        <p:cNvGrpSpPr/>
        <p:nvPr/>
      </p:nvGrpSpPr>
      <p:grpSpPr>
        <a:xfrm>
          <a:off x="0" y="0"/>
          <a:ext cx="0" cy="0"/>
          <a:chOff x="0" y="0"/>
          <a:chExt cx="0" cy="0"/>
        </a:xfrm>
      </p:grpSpPr>
      <p:sp>
        <p:nvSpPr>
          <p:cNvPr id="74" name="Shape 74"/>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Shape 75"/>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6" name="Shape 7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Shape 78"/>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descripción" type="picTx">
  <p:cSld name="PICTURE_WITH_CAPTION_TEXT">
    <p:spTree>
      <p:nvGrpSpPr>
        <p:cNvPr id="82" name="Shape 82"/>
        <p:cNvGrpSpPr/>
        <p:nvPr/>
      </p:nvGrpSpPr>
      <p:grpSpPr>
        <a:xfrm>
          <a:off x="0" y="0"/>
          <a:ext cx="0" cy="0"/>
          <a:chOff x="0" y="0"/>
          <a:chExt cx="0" cy="0"/>
        </a:xfrm>
      </p:grpSpPr>
      <p:sp>
        <p:nvSpPr>
          <p:cNvPr id="83" name="Shape 83"/>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Shape 84"/>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89" name="Shape 89"/>
        <p:cNvGrpSpPr/>
        <p:nvPr/>
      </p:nvGrpSpPr>
      <p:grpSpPr>
        <a:xfrm>
          <a:off x="0" y="0"/>
          <a:ext cx="0" cy="0"/>
          <a:chOff x="0" y="0"/>
          <a:chExt cx="0" cy="0"/>
        </a:xfrm>
      </p:grpSpPr>
      <p:sp>
        <p:nvSpPr>
          <p:cNvPr id="90" name="Shape 9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Shape 9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95" name="Shape 95"/>
        <p:cNvGrpSpPr/>
        <p:nvPr/>
      </p:nvGrpSpPr>
      <p:grpSpPr>
        <a:xfrm>
          <a:off x="0" y="0"/>
          <a:ext cx="0" cy="0"/>
          <a:chOff x="0" y="0"/>
          <a:chExt cx="0" cy="0"/>
        </a:xfrm>
      </p:grpSpPr>
      <p:sp>
        <p:nvSpPr>
          <p:cNvPr id="96" name="Shape 96"/>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Shape 97"/>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contenidos" type="twoObj">
  <p:cSld name="TWO_OBJECTS">
    <p:spTree>
      <p:nvGrpSpPr>
        <p:cNvPr id="23" name="Shape 23"/>
        <p:cNvGrpSpPr/>
        <p:nvPr/>
      </p:nvGrpSpPr>
      <p:grpSpPr>
        <a:xfrm>
          <a:off x="0" y="0"/>
          <a:ext cx="0" cy="0"/>
          <a:chOff x="0" y="0"/>
          <a:chExt cx="0" cy="0"/>
        </a:xfrm>
      </p:grpSpPr>
      <p:sp>
        <p:nvSpPr>
          <p:cNvPr id="24" name="Shape 2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0" name="Shape 30"/>
        <p:cNvGrpSpPr/>
        <p:nvPr/>
      </p:nvGrpSpPr>
      <p:grpSpPr>
        <a:xfrm>
          <a:off x="0" y="0"/>
          <a:ext cx="0" cy="0"/>
          <a:chOff x="0" y="0"/>
          <a:chExt cx="0" cy="0"/>
        </a:xfrm>
      </p:grpSpPr>
      <p:sp>
        <p:nvSpPr>
          <p:cNvPr id="31" name="Shape 31"/>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Shape 32"/>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contenido" type="obj">
  <p:cSld name="OBJECT">
    <p:spTree>
      <p:nvGrpSpPr>
        <p:cNvPr id="36" name="Shape 36"/>
        <p:cNvGrpSpPr/>
        <p:nvPr/>
      </p:nvGrpSpPr>
      <p:grpSpPr>
        <a:xfrm>
          <a:off x="0" y="0"/>
          <a:ext cx="0" cy="0"/>
          <a:chOff x="0" y="0"/>
          <a:chExt cx="0" cy="0"/>
        </a:xfrm>
      </p:grpSpPr>
      <p:sp>
        <p:nvSpPr>
          <p:cNvPr id="37" name="Shape 3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2" name="Shape 42"/>
        <p:cNvGrpSpPr/>
        <p:nvPr/>
      </p:nvGrpSpPr>
      <p:grpSpPr>
        <a:xfrm>
          <a:off x="0" y="0"/>
          <a:ext cx="0" cy="0"/>
          <a:chOff x="0" y="0"/>
          <a:chExt cx="0" cy="0"/>
        </a:xfrm>
      </p:grpSpPr>
      <p:sp>
        <p:nvSpPr>
          <p:cNvPr id="43" name="Shape 4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Shape 4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47" name="Shape 47"/>
        <p:cNvGrpSpPr/>
        <p:nvPr/>
      </p:nvGrpSpPr>
      <p:grpSpPr>
        <a:xfrm>
          <a:off x="0" y="0"/>
          <a:ext cx="0" cy="0"/>
          <a:chOff x="0" y="0"/>
          <a:chExt cx="0" cy="0"/>
        </a:xfrm>
      </p:grpSpPr>
      <p:sp>
        <p:nvSpPr>
          <p:cNvPr id="48" name="Shape 4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3">
  <p:cSld name="Columna 3">
    <p:spTree>
      <p:nvGrpSpPr>
        <p:cNvPr id="51" name="Shape 51"/>
        <p:cNvGrpSpPr/>
        <p:nvPr/>
      </p:nvGrpSpPr>
      <p:grpSpPr>
        <a:xfrm>
          <a:off x="0" y="0"/>
          <a:ext cx="0" cy="0"/>
          <a:chOff x="0" y="0"/>
          <a:chExt cx="0" cy="0"/>
        </a:xfrm>
      </p:grpSpPr>
      <p:sp>
        <p:nvSpPr>
          <p:cNvPr id="52" name="Shape 52"/>
          <p:cNvSpPr txBox="1"/>
          <p:nvPr>
            <p:ph type="title"/>
          </p:nvPr>
        </p:nvSpPr>
        <p:spPr>
          <a:xfrm>
            <a:off x="1077049" y="709934"/>
            <a:ext cx="8825659" cy="706964"/>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Shape 53"/>
          <p:cNvSpPr txBox="1"/>
          <p:nvPr>
            <p:ph idx="1" type="body"/>
          </p:nvPr>
        </p:nvSpPr>
        <p:spPr>
          <a:xfrm>
            <a:off x="561110" y="2158747"/>
            <a:ext cx="348505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rgbClr val="C1DF87"/>
              </a:buClr>
              <a:buSzPts val="1200"/>
              <a:buFont typeface="Arial"/>
              <a:buNone/>
              <a:defRPr b="0" i="0" sz="1200" u="none" cap="none" strike="noStrike">
                <a:solidFill>
                  <a:srgbClr val="C1DF8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4" name="Shape 54"/>
          <p:cNvSpPr txBox="1"/>
          <p:nvPr>
            <p:ph idx="2" type="body"/>
          </p:nvPr>
        </p:nvSpPr>
        <p:spPr>
          <a:xfrm>
            <a:off x="561110" y="2892288"/>
            <a:ext cx="3485055" cy="325404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9pPr>
          </a:lstStyle>
          <a:p/>
        </p:txBody>
      </p:sp>
      <p:sp>
        <p:nvSpPr>
          <p:cNvPr id="55" name="Shape 55"/>
          <p:cNvSpPr txBox="1"/>
          <p:nvPr>
            <p:ph idx="3" type="body"/>
          </p:nvPr>
        </p:nvSpPr>
        <p:spPr>
          <a:xfrm>
            <a:off x="4214193" y="2158747"/>
            <a:ext cx="3737113"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rgbClr val="C1DF87"/>
              </a:buClr>
              <a:buSzPts val="1200"/>
              <a:buFont typeface="Arial"/>
              <a:buNone/>
              <a:defRPr b="0" i="0" sz="1200" u="none" cap="none" strike="noStrike">
                <a:solidFill>
                  <a:srgbClr val="C1DF8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6" name="Shape 56"/>
          <p:cNvSpPr txBox="1"/>
          <p:nvPr>
            <p:ph idx="4" type="body"/>
          </p:nvPr>
        </p:nvSpPr>
        <p:spPr>
          <a:xfrm>
            <a:off x="4204617" y="2892290"/>
            <a:ext cx="3746689" cy="325403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9pPr>
          </a:lstStyle>
          <a:p/>
        </p:txBody>
      </p:sp>
      <p:sp>
        <p:nvSpPr>
          <p:cNvPr id="57" name="Shape 57"/>
          <p:cNvSpPr txBox="1"/>
          <p:nvPr>
            <p:ph idx="5" type="body"/>
          </p:nvPr>
        </p:nvSpPr>
        <p:spPr>
          <a:xfrm>
            <a:off x="8119333" y="2163692"/>
            <a:ext cx="3566753"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rgbClr val="C1DF87"/>
              </a:buClr>
              <a:buSzPts val="1200"/>
              <a:buFont typeface="Arial"/>
              <a:buNone/>
              <a:defRPr b="0" i="0" sz="1200" u="none" cap="none" strike="noStrike">
                <a:solidFill>
                  <a:srgbClr val="C1DF8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8" name="Shape 58"/>
          <p:cNvSpPr txBox="1"/>
          <p:nvPr>
            <p:ph idx="6" type="body"/>
          </p:nvPr>
        </p:nvSpPr>
        <p:spPr>
          <a:xfrm>
            <a:off x="8141086" y="2892289"/>
            <a:ext cx="3523247" cy="32540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descripción" type="objTx">
  <p:cSld name="OBJECT_WITH_CAPTION_TEXT">
    <p:spTree>
      <p:nvGrpSpPr>
        <p:cNvPr id="62" name="Shape 62"/>
        <p:cNvGrpSpPr/>
        <p:nvPr/>
      </p:nvGrpSpPr>
      <p:grpSpPr>
        <a:xfrm>
          <a:off x="0" y="0"/>
          <a:ext cx="0" cy="0"/>
          <a:chOff x="0" y="0"/>
          <a:chExt cx="0" cy="0"/>
        </a:xfrm>
      </p:grpSpPr>
      <p:sp>
        <p:nvSpPr>
          <p:cNvPr id="63" name="Shape 63"/>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Shape 64"/>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abla" showMasterSp="0" type="tbl">
  <p:cSld name="TABLE">
    <p:spTree>
      <p:nvGrpSpPr>
        <p:cNvPr id="69" name="Shape 69"/>
        <p:cNvGrpSpPr/>
        <p:nvPr/>
      </p:nvGrpSpPr>
      <p:grpSpPr>
        <a:xfrm>
          <a:off x="0" y="0"/>
          <a:ext cx="0" cy="0"/>
          <a:chOff x="0" y="0"/>
          <a:chExt cx="0" cy="0"/>
        </a:xfrm>
      </p:grpSpPr>
      <p:sp>
        <p:nvSpPr>
          <p:cNvPr id="70" name="Shape 70"/>
          <p:cNvSpPr txBox="1"/>
          <p:nvPr>
            <p:ph type="title"/>
          </p:nvPr>
        </p:nvSpPr>
        <p:spPr>
          <a:xfrm>
            <a:off x="1524000" y="2057400"/>
            <a:ext cx="9245600" cy="1447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Shape 71"/>
          <p:cNvSpPr/>
          <p:nvPr>
            <p:ph idx="2" type="tbl"/>
          </p:nvPr>
        </p:nvSpPr>
        <p:spPr>
          <a:xfrm>
            <a:off x="2794000" y="4572000"/>
            <a:ext cx="6604000" cy="12954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8737600" y="632460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15" name="Shape 15"/>
          <p:cNvPicPr preferRelativeResize="0"/>
          <p:nvPr/>
        </p:nvPicPr>
        <p:blipFill rotWithShape="1">
          <a:blip r:embed="rId1">
            <a:alphaModFix/>
          </a:blip>
          <a:srcRect b="0" l="0" r="0" t="0"/>
          <a:stretch/>
        </p:blipFill>
        <p:spPr>
          <a:xfrm>
            <a:off x="11342649" y="0"/>
            <a:ext cx="838200" cy="8150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8.png"/><Relationship Id="rId7"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21.png"/><Relationship Id="rId7"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24.png"/><Relationship Id="rId6"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ctrTitle"/>
          </p:nvPr>
        </p:nvSpPr>
        <p:spPr>
          <a:xfrm>
            <a:off x="1524000" y="1440967"/>
            <a:ext cx="9947564" cy="2387600"/>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Public Policy and Gender Workshop, </a:t>
            </a:r>
            <a:br>
              <a:rPr b="0" i="0" lang="en-US" sz="4000" u="none" cap="none" strike="noStrike">
                <a:solidFill>
                  <a:schemeClr val="dk1"/>
                </a:solidFill>
                <a:latin typeface="Calibri"/>
                <a:ea typeface="Calibri"/>
                <a:cs typeface="Calibri"/>
                <a:sym typeface="Calibri"/>
              </a:rPr>
            </a:br>
            <a:r>
              <a:rPr b="0" i="0" lang="en-US" sz="4000" u="none" cap="none" strike="noStrike">
                <a:solidFill>
                  <a:schemeClr val="dk1"/>
                </a:solidFill>
                <a:latin typeface="Calibri"/>
                <a:ea typeface="Calibri"/>
                <a:cs typeface="Calibri"/>
                <a:sym typeface="Calibri"/>
              </a:rPr>
              <a:t>with emphasis on the budget process</a:t>
            </a:r>
            <a:endParaRPr b="1" i="0" sz="4000" u="none" cap="none" strike="noStrike">
              <a:solidFill>
                <a:schemeClr val="dk1"/>
              </a:solidFill>
              <a:latin typeface="Calibri"/>
              <a:ea typeface="Calibri"/>
              <a:cs typeface="Calibri"/>
              <a:sym typeface="Calibri"/>
            </a:endParaRPr>
          </a:p>
        </p:txBody>
      </p:sp>
      <p:sp>
        <p:nvSpPr>
          <p:cNvPr id="106" name="Shape 106"/>
          <p:cNvSpPr txBox="1"/>
          <p:nvPr>
            <p:ph idx="1" type="subTitle"/>
          </p:nvPr>
        </p:nvSpPr>
        <p:spPr>
          <a:xfrm>
            <a:off x="1523999" y="3895106"/>
            <a:ext cx="9836149" cy="159129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Facilitator:</a:t>
            </a:r>
            <a:endParaRPr/>
          </a:p>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Magdalena Garcia Hernandez, MIRA Mexico  </a:t>
            </a:r>
            <a:endParaRPr/>
          </a:p>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garciamagdalenah@gmail.com</a:t>
            </a:r>
            <a:endParaRPr b="0" i="0" sz="1800" u="none" cap="none" strike="noStrike">
              <a:solidFill>
                <a:schemeClr val="dk1"/>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b="0" l="0" r="0" t="0"/>
          <a:stretch/>
        </p:blipFill>
        <p:spPr>
          <a:xfrm>
            <a:off x="818581" y="5774250"/>
            <a:ext cx="953707" cy="953707"/>
          </a:xfrm>
          <a:prstGeom prst="rect">
            <a:avLst/>
          </a:prstGeom>
          <a:noFill/>
          <a:ln>
            <a:noFill/>
          </a:ln>
        </p:spPr>
      </p:pic>
      <p:pic>
        <p:nvPicPr>
          <p:cNvPr id="108" name="Shape 108"/>
          <p:cNvPicPr preferRelativeResize="0"/>
          <p:nvPr/>
        </p:nvPicPr>
        <p:blipFill rotWithShape="1">
          <a:blip r:embed="rId4">
            <a:alphaModFix/>
          </a:blip>
          <a:srcRect b="0" l="0" r="0" t="0"/>
          <a:stretch/>
        </p:blipFill>
        <p:spPr>
          <a:xfrm>
            <a:off x="8710141" y="5619479"/>
            <a:ext cx="2980707" cy="1238521"/>
          </a:xfrm>
          <a:prstGeom prst="rect">
            <a:avLst/>
          </a:prstGeom>
          <a:noFill/>
          <a:ln>
            <a:noFill/>
          </a:ln>
        </p:spPr>
      </p:pic>
      <p:pic>
        <p:nvPicPr>
          <p:cNvPr id="109" name="Shape 109"/>
          <p:cNvPicPr preferRelativeResize="0"/>
          <p:nvPr/>
        </p:nvPicPr>
        <p:blipFill rotWithShape="1">
          <a:blip r:embed="rId5">
            <a:alphaModFix/>
          </a:blip>
          <a:srcRect b="0" l="0" r="0" t="0"/>
          <a:stretch/>
        </p:blipFill>
        <p:spPr>
          <a:xfrm>
            <a:off x="3505201" y="5855519"/>
            <a:ext cx="4069080" cy="7505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177" name="Shape 177"/>
          <p:cNvSpPr txBox="1"/>
          <p:nvPr>
            <p:ph idx="4294967295" type="title"/>
          </p:nvPr>
        </p:nvSpPr>
        <p:spPr>
          <a:xfrm>
            <a:off x="564444" y="143052"/>
            <a:ext cx="4024313" cy="622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Public budget</a:t>
            </a:r>
            <a:endParaRPr/>
          </a:p>
        </p:txBody>
      </p:sp>
      <p:grpSp>
        <p:nvGrpSpPr>
          <p:cNvPr id="178" name="Shape 178"/>
          <p:cNvGrpSpPr/>
          <p:nvPr/>
        </p:nvGrpSpPr>
        <p:grpSpPr>
          <a:xfrm>
            <a:off x="756356" y="598371"/>
            <a:ext cx="11061699" cy="5940540"/>
            <a:chOff x="0" y="53859"/>
            <a:chExt cx="11061699" cy="5940540"/>
          </a:xfrm>
        </p:grpSpPr>
        <p:sp>
          <p:nvSpPr>
            <p:cNvPr id="179" name="Shape 179"/>
            <p:cNvSpPr/>
            <p:nvPr/>
          </p:nvSpPr>
          <p:spPr>
            <a:xfrm>
              <a:off x="0" y="2728423"/>
              <a:ext cx="1369310"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txBox="1"/>
            <p:nvPr/>
          </p:nvSpPr>
          <p:spPr>
            <a:xfrm>
              <a:off x="11562" y="2739985"/>
              <a:ext cx="1346186" cy="37162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1" lang="en-US" sz="1600">
                  <a:solidFill>
                    <a:schemeClr val="lt1"/>
                  </a:solidFill>
                  <a:latin typeface="Calibri"/>
                  <a:ea typeface="Calibri"/>
                  <a:cs typeface="Calibri"/>
                  <a:sym typeface="Calibri"/>
                </a:rPr>
                <a:t>Budget</a:t>
              </a:r>
              <a:endParaRPr/>
            </a:p>
          </p:txBody>
        </p:sp>
        <p:sp>
          <p:nvSpPr>
            <p:cNvPr id="181" name="Shape 181"/>
            <p:cNvSpPr/>
            <p:nvPr/>
          </p:nvSpPr>
          <p:spPr>
            <a:xfrm rot="-3433111">
              <a:off x="958238" y="2166203"/>
              <a:ext cx="1792869" cy="11853"/>
            </a:xfrm>
            <a:custGeom>
              <a:pathLst>
                <a:path extrusionOk="0" h="120000" w="120000">
                  <a:moveTo>
                    <a:pt x="0" y="59995"/>
                  </a:moveTo>
                  <a:lnTo>
                    <a:pt x="120000" y="59995"/>
                  </a:lnTo>
                </a:path>
              </a:pathLst>
            </a:custGeom>
            <a:noFill/>
            <a:ln cap="flat" cmpd="sng" w="12700">
              <a:solidFill>
                <a:srgbClr val="79A02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txBox="1"/>
            <p:nvPr/>
          </p:nvSpPr>
          <p:spPr>
            <a:xfrm rot="-3433111">
              <a:off x="1809851" y="2127308"/>
              <a:ext cx="89643" cy="8964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83" name="Shape 183"/>
            <p:cNvSpPr/>
            <p:nvPr/>
          </p:nvSpPr>
          <p:spPr>
            <a:xfrm>
              <a:off x="2340035" y="1221083"/>
              <a:ext cx="1240739"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txBox="1"/>
            <p:nvPr/>
          </p:nvSpPr>
          <p:spPr>
            <a:xfrm>
              <a:off x="2351597" y="1232645"/>
              <a:ext cx="1217615"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Income</a:t>
              </a:r>
              <a:endParaRPr/>
            </a:p>
          </p:txBody>
        </p:sp>
        <p:sp>
          <p:nvSpPr>
            <p:cNvPr id="185" name="Shape 185"/>
            <p:cNvSpPr/>
            <p:nvPr/>
          </p:nvSpPr>
          <p:spPr>
            <a:xfrm rot="-730638">
              <a:off x="3567293" y="1286145"/>
              <a:ext cx="1198344"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txBox="1"/>
            <p:nvPr/>
          </p:nvSpPr>
          <p:spPr>
            <a:xfrm rot="-730638">
              <a:off x="4136507" y="1262113"/>
              <a:ext cx="59917" cy="5991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87" name="Shape 187"/>
            <p:cNvSpPr/>
            <p:nvPr/>
          </p:nvSpPr>
          <p:spPr>
            <a:xfrm>
              <a:off x="4752156" y="968307"/>
              <a:ext cx="100282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txBox="1"/>
            <p:nvPr/>
          </p:nvSpPr>
          <p:spPr>
            <a:xfrm>
              <a:off x="4763718" y="979869"/>
              <a:ext cx="97969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Ordinaries</a:t>
              </a:r>
              <a:endParaRPr/>
            </a:p>
          </p:txBody>
        </p:sp>
        <p:sp>
          <p:nvSpPr>
            <p:cNvPr id="189" name="Shape 189"/>
            <p:cNvSpPr/>
            <p:nvPr/>
          </p:nvSpPr>
          <p:spPr>
            <a:xfrm rot="-1682272">
              <a:off x="5694262" y="916579"/>
              <a:ext cx="1034677"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txBox="1"/>
            <p:nvPr/>
          </p:nvSpPr>
          <p:spPr>
            <a:xfrm rot="-1682272">
              <a:off x="6185734" y="896639"/>
              <a:ext cx="51733" cy="5173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1" name="Shape 191"/>
            <p:cNvSpPr/>
            <p:nvPr/>
          </p:nvSpPr>
          <p:spPr>
            <a:xfrm>
              <a:off x="6668223" y="481952"/>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txBox="1"/>
            <p:nvPr/>
          </p:nvSpPr>
          <p:spPr>
            <a:xfrm>
              <a:off x="6679785" y="493514"/>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Currents</a:t>
              </a:r>
              <a:endParaRPr/>
            </a:p>
          </p:txBody>
        </p:sp>
        <p:sp>
          <p:nvSpPr>
            <p:cNvPr id="193" name="Shape 193"/>
            <p:cNvSpPr/>
            <p:nvPr/>
          </p:nvSpPr>
          <p:spPr>
            <a:xfrm rot="-928875">
              <a:off x="7730520" y="564622"/>
              <a:ext cx="815067"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txBox="1"/>
            <p:nvPr/>
          </p:nvSpPr>
          <p:spPr>
            <a:xfrm rot="-928875">
              <a:off x="8117677" y="550172"/>
              <a:ext cx="40753" cy="4075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5" name="Shape 195"/>
            <p:cNvSpPr/>
            <p:nvPr/>
          </p:nvSpPr>
          <p:spPr>
            <a:xfrm>
              <a:off x="8530801" y="264392"/>
              <a:ext cx="789505"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txBox="1"/>
            <p:nvPr/>
          </p:nvSpPr>
          <p:spPr>
            <a:xfrm>
              <a:off x="8542363" y="275954"/>
              <a:ext cx="766381"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Taxes</a:t>
              </a:r>
              <a:endParaRPr/>
            </a:p>
          </p:txBody>
        </p:sp>
        <p:sp>
          <p:nvSpPr>
            <p:cNvPr id="197" name="Shape 197"/>
            <p:cNvSpPr/>
            <p:nvPr/>
          </p:nvSpPr>
          <p:spPr>
            <a:xfrm rot="-1036551">
              <a:off x="9304315" y="350575"/>
              <a:ext cx="708932"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txBox="1"/>
            <p:nvPr/>
          </p:nvSpPr>
          <p:spPr>
            <a:xfrm rot="-1036551">
              <a:off x="9641058" y="338778"/>
              <a:ext cx="35446" cy="3544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9" name="Shape 199"/>
            <p:cNvSpPr/>
            <p:nvPr/>
          </p:nvSpPr>
          <p:spPr>
            <a:xfrm>
              <a:off x="9997256" y="53859"/>
              <a:ext cx="1064443"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txBox="1"/>
            <p:nvPr/>
          </p:nvSpPr>
          <p:spPr>
            <a:xfrm>
              <a:off x="10008818" y="65421"/>
              <a:ext cx="1041319"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Direct (ISR)</a:t>
              </a:r>
              <a:endParaRPr/>
            </a:p>
          </p:txBody>
        </p:sp>
        <p:sp>
          <p:nvSpPr>
            <p:cNvPr id="201" name="Shape 201"/>
            <p:cNvSpPr/>
            <p:nvPr/>
          </p:nvSpPr>
          <p:spPr>
            <a:xfrm rot="1186720">
              <a:off x="9299087" y="577558"/>
              <a:ext cx="719388"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txBox="1"/>
            <p:nvPr/>
          </p:nvSpPr>
          <p:spPr>
            <a:xfrm rot="1186720">
              <a:off x="9640797" y="565500"/>
              <a:ext cx="35969" cy="359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03" name="Shape 203"/>
            <p:cNvSpPr/>
            <p:nvPr/>
          </p:nvSpPr>
          <p:spPr>
            <a:xfrm>
              <a:off x="9997256" y="507824"/>
              <a:ext cx="1064443"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txBox="1"/>
            <p:nvPr/>
          </p:nvSpPr>
          <p:spPr>
            <a:xfrm>
              <a:off x="10008818" y="519386"/>
              <a:ext cx="1041319"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Indirect (VAT)</a:t>
              </a:r>
              <a:endParaRPr/>
            </a:p>
          </p:txBody>
        </p:sp>
        <p:sp>
          <p:nvSpPr>
            <p:cNvPr id="205" name="Shape 205"/>
            <p:cNvSpPr/>
            <p:nvPr/>
          </p:nvSpPr>
          <p:spPr>
            <a:xfrm rot="3010073">
              <a:off x="7527927" y="1137795"/>
              <a:ext cx="1209475"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txBox="1"/>
            <p:nvPr/>
          </p:nvSpPr>
          <p:spPr>
            <a:xfrm rot="3010073">
              <a:off x="8102428" y="1113485"/>
              <a:ext cx="60473" cy="6047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07" name="Shape 207"/>
            <p:cNvSpPr/>
            <p:nvPr/>
          </p:nvSpPr>
          <p:spPr>
            <a:xfrm>
              <a:off x="8520024" y="1410738"/>
              <a:ext cx="789505"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txBox="1"/>
            <p:nvPr/>
          </p:nvSpPr>
          <p:spPr>
            <a:xfrm>
              <a:off x="8531586" y="1422300"/>
              <a:ext cx="766381"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No tributaries</a:t>
              </a:r>
              <a:endParaRPr/>
            </a:p>
          </p:txBody>
        </p:sp>
        <p:sp>
          <p:nvSpPr>
            <p:cNvPr id="209" name="Shape 209"/>
            <p:cNvSpPr/>
            <p:nvPr/>
          </p:nvSpPr>
          <p:spPr>
            <a:xfrm rot="-1988192">
              <a:off x="9242747" y="1377714"/>
              <a:ext cx="821293"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txBox="1"/>
            <p:nvPr/>
          </p:nvSpPr>
          <p:spPr>
            <a:xfrm rot="-1988192">
              <a:off x="9632861" y="1363108"/>
              <a:ext cx="41064" cy="4106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11" name="Shape 211"/>
            <p:cNvSpPr/>
            <p:nvPr/>
          </p:nvSpPr>
          <p:spPr>
            <a:xfrm>
              <a:off x="9997256" y="961790"/>
              <a:ext cx="1064443"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txBox="1"/>
            <p:nvPr/>
          </p:nvSpPr>
          <p:spPr>
            <a:xfrm>
              <a:off x="10008818" y="973352"/>
              <a:ext cx="1041319"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Rights payment</a:t>
              </a:r>
              <a:endParaRPr/>
            </a:p>
          </p:txBody>
        </p:sp>
        <p:sp>
          <p:nvSpPr>
            <p:cNvPr id="213" name="Shape 213"/>
            <p:cNvSpPr/>
            <p:nvPr/>
          </p:nvSpPr>
          <p:spPr>
            <a:xfrm rot="25080">
              <a:off x="9309521" y="1604697"/>
              <a:ext cx="687744"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txBox="1"/>
            <p:nvPr/>
          </p:nvSpPr>
          <p:spPr>
            <a:xfrm rot="25080">
              <a:off x="9636200" y="1593430"/>
              <a:ext cx="34387" cy="343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15" name="Shape 215"/>
            <p:cNvSpPr/>
            <p:nvPr/>
          </p:nvSpPr>
          <p:spPr>
            <a:xfrm>
              <a:off x="9997256" y="1415756"/>
              <a:ext cx="1064443"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txBox="1"/>
            <p:nvPr/>
          </p:nvSpPr>
          <p:spPr>
            <a:xfrm>
              <a:off x="10008818" y="1427318"/>
              <a:ext cx="1041319"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Products</a:t>
              </a:r>
              <a:endParaRPr/>
            </a:p>
          </p:txBody>
        </p:sp>
        <p:sp>
          <p:nvSpPr>
            <p:cNvPr id="217" name="Shape 217"/>
            <p:cNvSpPr/>
            <p:nvPr/>
          </p:nvSpPr>
          <p:spPr>
            <a:xfrm rot="2055658">
              <a:off x="9237336" y="1836413"/>
              <a:ext cx="832113"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txBox="1"/>
            <p:nvPr/>
          </p:nvSpPr>
          <p:spPr>
            <a:xfrm rot="2055658">
              <a:off x="9632590" y="1821537"/>
              <a:ext cx="41605" cy="4160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19" name="Shape 219"/>
            <p:cNvSpPr/>
            <p:nvPr/>
          </p:nvSpPr>
          <p:spPr>
            <a:xfrm>
              <a:off x="9997256" y="1879188"/>
              <a:ext cx="1064443"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nvSpPr>
          <p:spPr>
            <a:xfrm>
              <a:off x="10008818" y="1890750"/>
              <a:ext cx="1041319" cy="371628"/>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Exploits</a:t>
              </a:r>
              <a:endParaRPr/>
            </a:p>
          </p:txBody>
        </p:sp>
        <p:sp>
          <p:nvSpPr>
            <p:cNvPr id="221" name="Shape 221"/>
            <p:cNvSpPr/>
            <p:nvPr/>
          </p:nvSpPr>
          <p:spPr>
            <a:xfrm rot="288931">
              <a:off x="5753327" y="1199023"/>
              <a:ext cx="935487"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txBox="1"/>
            <p:nvPr/>
          </p:nvSpPr>
          <p:spPr>
            <a:xfrm rot="288931">
              <a:off x="6197684" y="1181563"/>
              <a:ext cx="46774" cy="467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23" name="Shape 223"/>
            <p:cNvSpPr/>
            <p:nvPr/>
          </p:nvSpPr>
          <p:spPr>
            <a:xfrm>
              <a:off x="6687163" y="1046839"/>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txBox="1"/>
            <p:nvPr/>
          </p:nvSpPr>
          <p:spPr>
            <a:xfrm>
              <a:off x="6698725" y="1058401"/>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Capital</a:t>
              </a:r>
              <a:endParaRPr/>
            </a:p>
          </p:txBody>
        </p:sp>
        <p:sp>
          <p:nvSpPr>
            <p:cNvPr id="225" name="Shape 225"/>
            <p:cNvSpPr/>
            <p:nvPr/>
          </p:nvSpPr>
          <p:spPr>
            <a:xfrm rot="1375355">
              <a:off x="3529747" y="1664213"/>
              <a:ext cx="1292369"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txBox="1"/>
            <p:nvPr/>
          </p:nvSpPr>
          <p:spPr>
            <a:xfrm rot="1375355">
              <a:off x="4143622" y="1637831"/>
              <a:ext cx="64618" cy="6461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27" name="Shape 227"/>
            <p:cNvSpPr/>
            <p:nvPr/>
          </p:nvSpPr>
          <p:spPr>
            <a:xfrm>
              <a:off x="4771089" y="1704707"/>
              <a:ext cx="1002822" cy="434228"/>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txBox="1"/>
            <p:nvPr/>
          </p:nvSpPr>
          <p:spPr>
            <a:xfrm>
              <a:off x="4783807" y="1717425"/>
              <a:ext cx="977386" cy="40879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Extraordinary</a:t>
              </a:r>
              <a:endParaRPr/>
            </a:p>
          </p:txBody>
        </p:sp>
        <p:sp>
          <p:nvSpPr>
            <p:cNvPr id="229" name="Shape 229"/>
            <p:cNvSpPr/>
            <p:nvPr/>
          </p:nvSpPr>
          <p:spPr>
            <a:xfrm rot="14634">
              <a:off x="5773906" y="1917858"/>
              <a:ext cx="922727"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txBox="1"/>
            <p:nvPr/>
          </p:nvSpPr>
          <p:spPr>
            <a:xfrm rot="14634">
              <a:off x="6212202" y="1900717"/>
              <a:ext cx="46136" cy="4613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1" name="Shape 231"/>
            <p:cNvSpPr/>
            <p:nvPr/>
          </p:nvSpPr>
          <p:spPr>
            <a:xfrm>
              <a:off x="6696630" y="1728372"/>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txBox="1"/>
            <p:nvPr/>
          </p:nvSpPr>
          <p:spPr>
            <a:xfrm>
              <a:off x="6708192" y="1739934"/>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Indebtedness</a:t>
              </a:r>
              <a:endParaRPr/>
            </a:p>
          </p:txBody>
        </p:sp>
        <p:sp>
          <p:nvSpPr>
            <p:cNvPr id="233" name="Shape 233"/>
            <p:cNvSpPr/>
            <p:nvPr/>
          </p:nvSpPr>
          <p:spPr>
            <a:xfrm rot="3459888">
              <a:off x="922420" y="3731676"/>
              <a:ext cx="1921579" cy="11853"/>
            </a:xfrm>
            <a:custGeom>
              <a:pathLst>
                <a:path extrusionOk="0" h="120000" w="120000">
                  <a:moveTo>
                    <a:pt x="0" y="59995"/>
                  </a:moveTo>
                  <a:lnTo>
                    <a:pt x="120000" y="59995"/>
                  </a:lnTo>
                </a:path>
              </a:pathLst>
            </a:custGeom>
            <a:noFill/>
            <a:ln cap="flat" cmpd="sng" w="12700">
              <a:solidFill>
                <a:srgbClr val="79A02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txBox="1"/>
            <p:nvPr/>
          </p:nvSpPr>
          <p:spPr>
            <a:xfrm rot="3459888">
              <a:off x="1835170" y="3689563"/>
              <a:ext cx="96078" cy="9607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5" name="Shape 235"/>
            <p:cNvSpPr/>
            <p:nvPr/>
          </p:nvSpPr>
          <p:spPr>
            <a:xfrm>
              <a:off x="2397108" y="4352030"/>
              <a:ext cx="1240739"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txBox="1"/>
            <p:nvPr/>
          </p:nvSpPr>
          <p:spPr>
            <a:xfrm>
              <a:off x="2408670" y="4363592"/>
              <a:ext cx="1217615"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Spending</a:t>
              </a:r>
              <a:endParaRPr/>
            </a:p>
          </p:txBody>
        </p:sp>
        <p:sp>
          <p:nvSpPr>
            <p:cNvPr id="237" name="Shape 237"/>
            <p:cNvSpPr/>
            <p:nvPr/>
          </p:nvSpPr>
          <p:spPr>
            <a:xfrm rot="-1790647">
              <a:off x="3554286" y="4229914"/>
              <a:ext cx="1260203"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txBox="1"/>
            <p:nvPr/>
          </p:nvSpPr>
          <p:spPr>
            <a:xfrm rot="-1790647">
              <a:off x="4152882" y="4204336"/>
              <a:ext cx="63010" cy="6301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39" name="Shape 239"/>
            <p:cNvSpPr/>
            <p:nvPr/>
          </p:nvSpPr>
          <p:spPr>
            <a:xfrm>
              <a:off x="4730926" y="3724900"/>
              <a:ext cx="988926"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txBox="1"/>
            <p:nvPr/>
          </p:nvSpPr>
          <p:spPr>
            <a:xfrm>
              <a:off x="4742488" y="3736462"/>
              <a:ext cx="965802"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Programmable Expense</a:t>
              </a:r>
              <a:endParaRPr/>
            </a:p>
          </p:txBody>
        </p:sp>
        <p:sp>
          <p:nvSpPr>
            <p:cNvPr id="241" name="Shape 241"/>
            <p:cNvSpPr/>
            <p:nvPr/>
          </p:nvSpPr>
          <p:spPr>
            <a:xfrm rot="-3162357">
              <a:off x="5408942" y="3288731"/>
              <a:ext cx="1577849"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txBox="1"/>
            <p:nvPr/>
          </p:nvSpPr>
          <p:spPr>
            <a:xfrm rot="-3162357">
              <a:off x="6158421" y="3255211"/>
              <a:ext cx="78892" cy="7889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43" name="Shape 243"/>
            <p:cNvSpPr/>
            <p:nvPr/>
          </p:nvSpPr>
          <p:spPr>
            <a:xfrm>
              <a:off x="6675881" y="2290561"/>
              <a:ext cx="1002822" cy="752955"/>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txBox="1"/>
            <p:nvPr/>
          </p:nvSpPr>
          <p:spPr>
            <a:xfrm>
              <a:off x="6697934" y="2312614"/>
              <a:ext cx="958716" cy="70884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How is it spent? Economic Classification</a:t>
              </a:r>
              <a:endParaRPr/>
            </a:p>
          </p:txBody>
        </p:sp>
        <p:sp>
          <p:nvSpPr>
            <p:cNvPr id="245" name="Shape 245"/>
            <p:cNvSpPr/>
            <p:nvPr/>
          </p:nvSpPr>
          <p:spPr>
            <a:xfrm rot="-1251681">
              <a:off x="7650204" y="2506298"/>
              <a:ext cx="869479"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nvSpPr>
          <p:spPr>
            <a:xfrm rot="-1251681">
              <a:off x="8063207" y="2490488"/>
              <a:ext cx="43473" cy="4347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47" name="Shape 247"/>
            <p:cNvSpPr/>
            <p:nvPr/>
          </p:nvSpPr>
          <p:spPr>
            <a:xfrm>
              <a:off x="8491184" y="2160034"/>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txBox="1"/>
            <p:nvPr/>
          </p:nvSpPr>
          <p:spPr>
            <a:xfrm>
              <a:off x="8502746" y="2171596"/>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Current expenditure</a:t>
              </a:r>
              <a:endParaRPr/>
            </a:p>
          </p:txBody>
        </p:sp>
        <p:sp>
          <p:nvSpPr>
            <p:cNvPr id="249" name="Shape 249"/>
            <p:cNvSpPr/>
            <p:nvPr/>
          </p:nvSpPr>
          <p:spPr>
            <a:xfrm rot="604411">
              <a:off x="7672343" y="2733281"/>
              <a:ext cx="825201"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txBox="1"/>
            <p:nvPr/>
          </p:nvSpPr>
          <p:spPr>
            <a:xfrm rot="604411">
              <a:off x="8064313" y="2718578"/>
              <a:ext cx="41260" cy="412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1" name="Shape 251"/>
            <p:cNvSpPr/>
            <p:nvPr/>
          </p:nvSpPr>
          <p:spPr>
            <a:xfrm>
              <a:off x="8491184" y="2614000"/>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txBox="1"/>
            <p:nvPr/>
          </p:nvSpPr>
          <p:spPr>
            <a:xfrm>
              <a:off x="8502746" y="2625562"/>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Investment Expense</a:t>
              </a:r>
              <a:endParaRPr/>
            </a:p>
          </p:txBody>
        </p:sp>
        <p:sp>
          <p:nvSpPr>
            <p:cNvPr id="253" name="Shape 253"/>
            <p:cNvSpPr/>
            <p:nvPr/>
          </p:nvSpPr>
          <p:spPr>
            <a:xfrm rot="-692922">
              <a:off x="5709690" y="3815848"/>
              <a:ext cx="1004002"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txBox="1"/>
            <p:nvPr/>
          </p:nvSpPr>
          <p:spPr>
            <a:xfrm rot="-692922">
              <a:off x="6186591" y="3796675"/>
              <a:ext cx="50200" cy="50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5" name="Shape 255"/>
            <p:cNvSpPr/>
            <p:nvPr/>
          </p:nvSpPr>
          <p:spPr>
            <a:xfrm>
              <a:off x="6703530" y="3383263"/>
              <a:ext cx="1002822" cy="67602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txBox="1"/>
            <p:nvPr/>
          </p:nvSpPr>
          <p:spPr>
            <a:xfrm>
              <a:off x="6723330" y="3403063"/>
              <a:ext cx="963222" cy="6364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What is it spent for? Functional classification</a:t>
              </a:r>
              <a:endParaRPr/>
            </a:p>
          </p:txBody>
        </p:sp>
        <p:sp>
          <p:nvSpPr>
            <p:cNvPr id="257" name="Shape 257"/>
            <p:cNvSpPr/>
            <p:nvPr/>
          </p:nvSpPr>
          <p:spPr>
            <a:xfrm rot="-1809213">
              <a:off x="7644941" y="3487381"/>
              <a:ext cx="907653"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txBox="1"/>
            <p:nvPr/>
          </p:nvSpPr>
          <p:spPr>
            <a:xfrm rot="-1809213">
              <a:off x="8076076" y="3470617"/>
              <a:ext cx="45382" cy="4538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9" name="Shape 259"/>
            <p:cNvSpPr/>
            <p:nvPr/>
          </p:nvSpPr>
          <p:spPr>
            <a:xfrm>
              <a:off x="8491184" y="3067966"/>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txBox="1"/>
            <p:nvPr/>
          </p:nvSpPr>
          <p:spPr>
            <a:xfrm>
              <a:off x="8502746" y="3079528"/>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Economic development</a:t>
              </a:r>
              <a:endParaRPr/>
            </a:p>
          </p:txBody>
        </p:sp>
        <p:sp>
          <p:nvSpPr>
            <p:cNvPr id="261" name="Shape 261"/>
            <p:cNvSpPr/>
            <p:nvPr/>
          </p:nvSpPr>
          <p:spPr>
            <a:xfrm rot="-8611">
              <a:off x="7706351" y="3714364"/>
              <a:ext cx="784834"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txBox="1"/>
            <p:nvPr/>
          </p:nvSpPr>
          <p:spPr>
            <a:xfrm rot="-8611">
              <a:off x="8079147" y="3700670"/>
              <a:ext cx="39241" cy="3924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63" name="Shape 263"/>
            <p:cNvSpPr/>
            <p:nvPr/>
          </p:nvSpPr>
          <p:spPr>
            <a:xfrm>
              <a:off x="8491184" y="3521932"/>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txBox="1"/>
            <p:nvPr/>
          </p:nvSpPr>
          <p:spPr>
            <a:xfrm>
              <a:off x="8502746" y="3533494"/>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Social development</a:t>
              </a:r>
              <a:endParaRPr/>
            </a:p>
          </p:txBody>
        </p:sp>
        <p:sp>
          <p:nvSpPr>
            <p:cNvPr id="265" name="Shape 265"/>
            <p:cNvSpPr/>
            <p:nvPr/>
          </p:nvSpPr>
          <p:spPr>
            <a:xfrm rot="1796309">
              <a:off x="7645925" y="3941347"/>
              <a:ext cx="905684"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txBox="1"/>
            <p:nvPr/>
          </p:nvSpPr>
          <p:spPr>
            <a:xfrm rot="1796309">
              <a:off x="8076126" y="3924632"/>
              <a:ext cx="45284" cy="4528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67" name="Shape 267"/>
            <p:cNvSpPr/>
            <p:nvPr/>
          </p:nvSpPr>
          <p:spPr>
            <a:xfrm>
              <a:off x="8491184" y="3975897"/>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txBox="1"/>
            <p:nvPr/>
          </p:nvSpPr>
          <p:spPr>
            <a:xfrm>
              <a:off x="8502746" y="3987459"/>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Government</a:t>
              </a:r>
              <a:endParaRPr/>
            </a:p>
          </p:txBody>
        </p:sp>
        <p:sp>
          <p:nvSpPr>
            <p:cNvPr id="269" name="Shape 269"/>
            <p:cNvSpPr/>
            <p:nvPr/>
          </p:nvSpPr>
          <p:spPr>
            <a:xfrm rot="2748295">
              <a:off x="5510151" y="4412724"/>
              <a:ext cx="1384645"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txBox="1"/>
            <p:nvPr/>
          </p:nvSpPr>
          <p:spPr>
            <a:xfrm rot="2748295">
              <a:off x="6167858" y="4384035"/>
              <a:ext cx="69232" cy="6923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71" name="Shape 271"/>
            <p:cNvSpPr/>
            <p:nvPr/>
          </p:nvSpPr>
          <p:spPr>
            <a:xfrm>
              <a:off x="6685095" y="4556616"/>
              <a:ext cx="1002822" cy="716819"/>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txBox="1"/>
            <p:nvPr/>
          </p:nvSpPr>
          <p:spPr>
            <a:xfrm>
              <a:off x="6706090" y="4577611"/>
              <a:ext cx="960832" cy="67482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Who spends? Administrative classification</a:t>
              </a:r>
              <a:endParaRPr/>
            </a:p>
          </p:txBody>
        </p:sp>
        <p:sp>
          <p:nvSpPr>
            <p:cNvPr id="273" name="Shape 273"/>
            <p:cNvSpPr/>
            <p:nvPr/>
          </p:nvSpPr>
          <p:spPr>
            <a:xfrm rot="-1182666">
              <a:off x="7662919" y="4765206"/>
              <a:ext cx="853263"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 name="Shape 274"/>
            <p:cNvSpPr txBox="1"/>
            <p:nvPr/>
          </p:nvSpPr>
          <p:spPr>
            <a:xfrm rot="-1182666">
              <a:off x="8068219" y="4749801"/>
              <a:ext cx="42663" cy="4266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75" name="Shape 275"/>
            <p:cNvSpPr/>
            <p:nvPr/>
          </p:nvSpPr>
          <p:spPr>
            <a:xfrm>
              <a:off x="8491184" y="4429863"/>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 name="Shape 276"/>
            <p:cNvSpPr txBox="1"/>
            <p:nvPr/>
          </p:nvSpPr>
          <p:spPr>
            <a:xfrm>
              <a:off x="8502746" y="4441425"/>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Government powers</a:t>
              </a:r>
              <a:endParaRPr/>
            </a:p>
          </p:txBody>
        </p:sp>
        <p:sp>
          <p:nvSpPr>
            <p:cNvPr id="277" name="Shape 277"/>
            <p:cNvSpPr/>
            <p:nvPr/>
          </p:nvSpPr>
          <p:spPr>
            <a:xfrm rot="701305">
              <a:off x="7679412" y="4992189"/>
              <a:ext cx="820276"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txBox="1"/>
            <p:nvPr/>
          </p:nvSpPr>
          <p:spPr>
            <a:xfrm rot="701305">
              <a:off x="8069043" y="4977609"/>
              <a:ext cx="41013" cy="4101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79" name="Shape 279"/>
            <p:cNvSpPr/>
            <p:nvPr/>
          </p:nvSpPr>
          <p:spPr>
            <a:xfrm>
              <a:off x="8491184" y="4883829"/>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txBox="1"/>
            <p:nvPr/>
          </p:nvSpPr>
          <p:spPr>
            <a:xfrm>
              <a:off x="8502746" y="4895391"/>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Ramos</a:t>
              </a:r>
              <a:endParaRPr/>
            </a:p>
          </p:txBody>
        </p:sp>
        <p:sp>
          <p:nvSpPr>
            <p:cNvPr id="281" name="Shape 281"/>
            <p:cNvSpPr/>
            <p:nvPr/>
          </p:nvSpPr>
          <p:spPr>
            <a:xfrm rot="2260150">
              <a:off x="7582151" y="5219172"/>
              <a:ext cx="1014798"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txBox="1"/>
            <p:nvPr/>
          </p:nvSpPr>
          <p:spPr>
            <a:xfrm rot="2260150">
              <a:off x="8064180" y="5199728"/>
              <a:ext cx="50739" cy="5073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83" name="Shape 283"/>
            <p:cNvSpPr/>
            <p:nvPr/>
          </p:nvSpPr>
          <p:spPr>
            <a:xfrm>
              <a:off x="8491184" y="5337794"/>
              <a:ext cx="107708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txBox="1"/>
            <p:nvPr/>
          </p:nvSpPr>
          <p:spPr>
            <a:xfrm>
              <a:off x="8502746" y="5349356"/>
              <a:ext cx="105395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Federalized expenditure</a:t>
              </a:r>
              <a:endParaRPr/>
            </a:p>
          </p:txBody>
        </p:sp>
        <p:sp>
          <p:nvSpPr>
            <p:cNvPr id="285" name="Shape 285"/>
            <p:cNvSpPr/>
            <p:nvPr/>
          </p:nvSpPr>
          <p:spPr>
            <a:xfrm rot="3292528">
              <a:off x="3334442" y="5127866"/>
              <a:ext cx="1428986"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txBox="1"/>
            <p:nvPr/>
          </p:nvSpPr>
          <p:spPr>
            <a:xfrm rot="3292528">
              <a:off x="4013211" y="5098068"/>
              <a:ext cx="71449" cy="714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87" name="Shape 287"/>
            <p:cNvSpPr/>
            <p:nvPr/>
          </p:nvSpPr>
          <p:spPr>
            <a:xfrm>
              <a:off x="4460023" y="5441959"/>
              <a:ext cx="1240739" cy="552440"/>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txBox="1"/>
            <p:nvPr/>
          </p:nvSpPr>
          <p:spPr>
            <a:xfrm>
              <a:off x="4476203" y="5458139"/>
              <a:ext cx="1208379" cy="52008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Non-programmable expenditure</a:t>
              </a:r>
              <a:endParaRPr/>
            </a:p>
          </p:txBody>
        </p:sp>
        <p:sp>
          <p:nvSpPr>
            <p:cNvPr id="289" name="Shape 289"/>
            <p:cNvSpPr/>
            <p:nvPr/>
          </p:nvSpPr>
          <p:spPr>
            <a:xfrm rot="2047">
              <a:off x="5700763" y="5712535"/>
              <a:ext cx="949656" cy="11853"/>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txBox="1"/>
            <p:nvPr/>
          </p:nvSpPr>
          <p:spPr>
            <a:xfrm rot="2047">
              <a:off x="6151850" y="5694720"/>
              <a:ext cx="47482" cy="4748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91" name="Shape 291"/>
            <p:cNvSpPr/>
            <p:nvPr/>
          </p:nvSpPr>
          <p:spPr>
            <a:xfrm>
              <a:off x="6650420" y="5521368"/>
              <a:ext cx="1002822" cy="39475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txBox="1"/>
            <p:nvPr/>
          </p:nvSpPr>
          <p:spPr>
            <a:xfrm>
              <a:off x="6661982" y="5532930"/>
              <a:ext cx="979698" cy="37162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Payment of public debt</a:t>
              </a:r>
              <a:endParaRPr/>
            </a:p>
          </p:txBody>
        </p:sp>
      </p:grpSp>
      <p:sp>
        <p:nvSpPr>
          <p:cNvPr id="293" name="Shape 293"/>
          <p:cNvSpPr/>
          <p:nvPr/>
        </p:nvSpPr>
        <p:spPr>
          <a:xfrm>
            <a:off x="605368" y="5913120"/>
            <a:ext cx="2930312" cy="59563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How is the budget classified in your country?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0" y="65900"/>
            <a:ext cx="12192000" cy="6249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Arial"/>
              <a:buNone/>
            </a:pPr>
            <a:r>
              <a:rPr b="0" i="0" lang="en-US" sz="3959" u="none" cap="none" strike="noStrike">
                <a:solidFill>
                  <a:schemeClr val="dk1"/>
                </a:solidFill>
                <a:latin typeface="Arial"/>
                <a:ea typeface="Arial"/>
                <a:cs typeface="Arial"/>
                <a:sym typeface="Arial"/>
              </a:rPr>
              <a:t>Macroeconomic</a:t>
            </a:r>
            <a:endParaRPr/>
          </a:p>
        </p:txBody>
      </p:sp>
      <p:grpSp>
        <p:nvGrpSpPr>
          <p:cNvPr id="299" name="Shape 299"/>
          <p:cNvGrpSpPr/>
          <p:nvPr/>
        </p:nvGrpSpPr>
        <p:grpSpPr>
          <a:xfrm>
            <a:off x="1740293" y="1851102"/>
            <a:ext cx="9086838" cy="4427034"/>
            <a:chOff x="1093522" y="0"/>
            <a:chExt cx="9086838" cy="4427034"/>
          </a:xfrm>
        </p:grpSpPr>
        <p:sp>
          <p:nvSpPr>
            <p:cNvPr id="300" name="Shape 300"/>
            <p:cNvSpPr/>
            <p:nvPr/>
          </p:nvSpPr>
          <p:spPr>
            <a:xfrm>
              <a:off x="1093522" y="0"/>
              <a:ext cx="2656222" cy="4421794"/>
            </a:xfrm>
            <a:prstGeom prst="round2SameRect">
              <a:avLst>
                <a:gd fmla="val 8000" name="adj1"/>
                <a:gd fmla="val 0" name="adj2"/>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txBox="1"/>
            <p:nvPr/>
          </p:nvSpPr>
          <p:spPr>
            <a:xfrm>
              <a:off x="1155760" y="62238"/>
              <a:ext cx="2531746" cy="4359556"/>
            </a:xfrm>
            <a:prstGeom prst="rect">
              <a:avLst/>
            </a:prstGeom>
            <a:noFill/>
            <a:ln>
              <a:noFill/>
            </a:ln>
          </p:spPr>
          <p:txBody>
            <a:bodyPr anchorCtr="0" anchor="t" bIns="21575" lIns="21575" spcFirstLastPara="1" rIns="21575" wrap="square" tIns="64750">
              <a:noAutofit/>
            </a:bodyPr>
            <a:lstStyle/>
            <a:p>
              <a:pPr indent="-171450" lvl="1" marL="171450" marR="0" rtl="0" algn="l">
                <a:lnSpc>
                  <a:spcPct val="100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Production</a:t>
              </a:r>
              <a:endParaRPr/>
            </a:p>
            <a:p>
              <a:pPr indent="-171450" lvl="2" marL="342900" marR="0" rtl="0" algn="l">
                <a:lnSpc>
                  <a:spcPct val="100000"/>
                </a:lnSpc>
                <a:spcBef>
                  <a:spcPts val="3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High level</a:t>
              </a:r>
              <a:endParaRPr/>
            </a:p>
            <a:p>
              <a:pPr indent="-171450" lvl="2" marL="342900" marR="0" rtl="0" algn="l">
                <a:lnSpc>
                  <a:spcPct val="100000"/>
                </a:lnSpc>
                <a:spcBef>
                  <a:spcPts val="3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Rapid growth rate</a:t>
              </a:r>
              <a:endParaRPr/>
            </a:p>
            <a:p>
              <a:pPr indent="-171450" lvl="1" marL="171450" marR="0" rtl="0" algn="l">
                <a:lnSpc>
                  <a:spcPct val="100000"/>
                </a:lnSpc>
                <a:spcBef>
                  <a:spcPts val="30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Employment</a:t>
              </a:r>
              <a:endParaRPr/>
            </a:p>
            <a:p>
              <a:pPr indent="-171450" lvl="2" marL="342900" marR="0" rtl="0" algn="l">
                <a:lnSpc>
                  <a:spcPct val="100000"/>
                </a:lnSpc>
                <a:spcBef>
                  <a:spcPts val="3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High level of employment</a:t>
              </a:r>
              <a:endParaRPr/>
            </a:p>
            <a:p>
              <a:pPr indent="-171450" lvl="2" marL="342900" marR="0" rtl="0" algn="l">
                <a:lnSpc>
                  <a:spcPct val="100000"/>
                </a:lnSpc>
                <a:spcBef>
                  <a:spcPts val="3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Low level of involuntary unemployment</a:t>
              </a:r>
              <a:endParaRPr/>
            </a:p>
            <a:p>
              <a:pPr indent="-171450" lvl="1" marL="171450" marR="0" rtl="0" algn="l">
                <a:lnSpc>
                  <a:spcPct val="100000"/>
                </a:lnSpc>
                <a:spcBef>
                  <a:spcPts val="30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Stability in the price leve</a:t>
              </a:r>
              <a:endParaRPr b="1" i="0" sz="1700" u="none" cap="none" strike="noStrike">
                <a:solidFill>
                  <a:schemeClr val="dk1"/>
                </a:solidFill>
                <a:latin typeface="Calibri"/>
                <a:ea typeface="Calibri"/>
                <a:cs typeface="Calibri"/>
                <a:sym typeface="Calibri"/>
              </a:endParaRPr>
            </a:p>
          </p:txBody>
        </p:sp>
        <p:sp>
          <p:nvSpPr>
            <p:cNvPr id="302" name="Shape 302"/>
            <p:cNvSpPr/>
            <p:nvPr/>
          </p:nvSpPr>
          <p:spPr>
            <a:xfrm>
              <a:off x="1093522" y="3574424"/>
              <a:ext cx="2656222" cy="852610"/>
            </a:xfrm>
            <a:prstGeom prst="rect">
              <a:avLst/>
            </a:prstGeom>
            <a:solidFill>
              <a:srgbClr val="98CB37"/>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txBox="1"/>
            <p:nvPr/>
          </p:nvSpPr>
          <p:spPr>
            <a:xfrm>
              <a:off x="1093522" y="3574424"/>
              <a:ext cx="1870579" cy="852610"/>
            </a:xfrm>
            <a:prstGeom prst="rect">
              <a:avLst/>
            </a:prstGeom>
            <a:noFill/>
            <a:ln>
              <a:noFill/>
            </a:ln>
          </p:spPr>
          <p:txBody>
            <a:bodyPr anchorCtr="0" anchor="ctr" bIns="0" lIns="95250" spcFirstLastPara="1" rIns="31750" wrap="square" tIns="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Objectives</a:t>
              </a:r>
              <a:endParaRPr/>
            </a:p>
          </p:txBody>
        </p:sp>
        <p:sp>
          <p:nvSpPr>
            <p:cNvPr id="304" name="Shape 304"/>
            <p:cNvSpPr/>
            <p:nvPr/>
          </p:nvSpPr>
          <p:spPr>
            <a:xfrm>
              <a:off x="3039242" y="3340353"/>
              <a:ext cx="929678" cy="929678"/>
            </a:xfrm>
            <a:prstGeom prst="ellipse">
              <a:avLst/>
            </a:prstGeom>
            <a:blipFill rotWithShape="1">
              <a:blip r:embed="rId3">
                <a:alphaModFix/>
              </a:blip>
              <a:stretch>
                <a:fillRect b="0" l="-17999" r="-17997" t="0"/>
              </a:stretch>
            </a:blipFill>
            <a:ln cap="flat" cmpd="sng" w="12700">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p:nvPr/>
          </p:nvSpPr>
          <p:spPr>
            <a:xfrm>
              <a:off x="4199242" y="0"/>
              <a:ext cx="2656222" cy="4421794"/>
            </a:xfrm>
            <a:prstGeom prst="round2SameRect">
              <a:avLst>
                <a:gd fmla="val 8000" name="adj1"/>
                <a:gd fmla="val 0" name="adj2"/>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Shape 306"/>
            <p:cNvSpPr txBox="1"/>
            <p:nvPr/>
          </p:nvSpPr>
          <p:spPr>
            <a:xfrm>
              <a:off x="4261480" y="62238"/>
              <a:ext cx="2531746" cy="4359556"/>
            </a:xfrm>
            <a:prstGeom prst="rect">
              <a:avLst/>
            </a:prstGeom>
            <a:noFill/>
            <a:ln>
              <a:noFill/>
            </a:ln>
          </p:spPr>
          <p:txBody>
            <a:bodyPr anchorCtr="0" anchor="t" bIns="21575" lIns="21575" spcFirstLastPara="1" rIns="21575" wrap="square" tIns="64750">
              <a:noAutofit/>
            </a:bodyPr>
            <a:lstStyle/>
            <a:p>
              <a:pPr indent="-171450" lvl="1" marL="171450" marR="0" rtl="0" algn="l">
                <a:lnSpc>
                  <a:spcPct val="100000"/>
                </a:lnSpc>
                <a:spcBef>
                  <a:spcPts val="0"/>
                </a:spcBef>
                <a:spcAft>
                  <a:spcPts val="0"/>
                </a:spcAft>
                <a:buClr>
                  <a:schemeClr val="dk1"/>
                </a:buClr>
                <a:buSzPts val="1650"/>
                <a:buFont typeface="Calibri"/>
                <a:buChar char="•"/>
              </a:pPr>
              <a:r>
                <a:rPr b="1" i="0" lang="en-US" sz="1650" u="none" cap="none" strike="noStrike">
                  <a:solidFill>
                    <a:schemeClr val="dk1"/>
                  </a:solidFill>
                  <a:latin typeface="Calibri"/>
                  <a:ea typeface="Calibri"/>
                  <a:cs typeface="Calibri"/>
                  <a:sym typeface="Calibri"/>
                </a:rPr>
                <a:t>Fiscal policy</a:t>
              </a:r>
              <a:endParaRPr/>
            </a:p>
            <a:p>
              <a:pPr indent="-171450" lvl="2" marL="342900" marR="0" rtl="0" algn="l">
                <a:lnSpc>
                  <a:spcPct val="100000"/>
                </a:lnSpc>
                <a:spcBef>
                  <a:spcPts val="200"/>
                </a:spcBef>
                <a:spcAft>
                  <a:spcPts val="0"/>
                </a:spcAft>
                <a:buClr>
                  <a:schemeClr val="dk1"/>
                </a:buClr>
                <a:buSzPts val="1650"/>
                <a:buFont typeface="Calibri"/>
                <a:buChar char="•"/>
              </a:pPr>
              <a:r>
                <a:rPr b="0" i="0" lang="en-US" sz="1650" u="none" cap="none" strike="noStrike">
                  <a:solidFill>
                    <a:schemeClr val="dk1"/>
                  </a:solidFill>
                  <a:latin typeface="Calibri"/>
                  <a:ea typeface="Calibri"/>
                  <a:cs typeface="Calibri"/>
                  <a:sym typeface="Calibri"/>
                </a:rPr>
                <a:t>Tax policy</a:t>
              </a:r>
              <a:endParaRPr/>
            </a:p>
            <a:p>
              <a:pPr indent="-171450" lvl="2" marL="342900" marR="0" rtl="0" algn="l">
                <a:lnSpc>
                  <a:spcPct val="100000"/>
                </a:lnSpc>
                <a:spcBef>
                  <a:spcPts val="200"/>
                </a:spcBef>
                <a:spcAft>
                  <a:spcPts val="0"/>
                </a:spcAft>
                <a:buClr>
                  <a:schemeClr val="dk1"/>
                </a:buClr>
                <a:buSzPts val="1650"/>
                <a:buFont typeface="Calibri"/>
                <a:buChar char="•"/>
              </a:pPr>
              <a:r>
                <a:rPr b="0" i="0" lang="en-US" sz="1650" u="none" cap="none" strike="noStrike">
                  <a:solidFill>
                    <a:schemeClr val="dk1"/>
                  </a:solidFill>
                  <a:latin typeface="Calibri"/>
                  <a:ea typeface="Calibri"/>
                  <a:cs typeface="Calibri"/>
                  <a:sym typeface="Calibri"/>
                </a:rPr>
                <a:t>Public expenditure policy</a:t>
              </a:r>
              <a:endParaRPr/>
            </a:p>
            <a:p>
              <a:pPr indent="-171450" lvl="2" marL="342900" marR="0" rtl="0" algn="l">
                <a:lnSpc>
                  <a:spcPct val="100000"/>
                </a:lnSpc>
                <a:spcBef>
                  <a:spcPts val="200"/>
                </a:spcBef>
                <a:spcAft>
                  <a:spcPts val="0"/>
                </a:spcAft>
                <a:buClr>
                  <a:schemeClr val="dk1"/>
                </a:buClr>
                <a:buSzPts val="1650"/>
                <a:buFont typeface="Calibri"/>
                <a:buChar char="•"/>
              </a:pPr>
              <a:r>
                <a:rPr b="0" i="0" lang="en-US" sz="1650" u="none" cap="none" strike="noStrike">
                  <a:solidFill>
                    <a:schemeClr val="dk1"/>
                  </a:solidFill>
                  <a:latin typeface="Calibri"/>
                  <a:ea typeface="Calibri"/>
                  <a:cs typeface="Calibri"/>
                  <a:sym typeface="Calibri"/>
                </a:rPr>
                <a:t>Public debt policy</a:t>
              </a:r>
              <a:endParaRPr/>
            </a:p>
            <a:p>
              <a:pPr indent="-171450" lvl="1" marL="171450" marR="0" rtl="0" algn="l">
                <a:lnSpc>
                  <a:spcPct val="100000"/>
                </a:lnSpc>
                <a:spcBef>
                  <a:spcPts val="200"/>
                </a:spcBef>
                <a:spcAft>
                  <a:spcPts val="0"/>
                </a:spcAft>
                <a:buClr>
                  <a:schemeClr val="dk1"/>
                </a:buClr>
                <a:buSzPts val="1650"/>
                <a:buFont typeface="Calibri"/>
                <a:buChar char="•"/>
              </a:pPr>
              <a:r>
                <a:rPr b="1" i="0" lang="en-US" sz="1650" u="none" cap="none" strike="noStrike">
                  <a:solidFill>
                    <a:schemeClr val="dk1"/>
                  </a:solidFill>
                  <a:latin typeface="Calibri"/>
                  <a:ea typeface="Calibri"/>
                  <a:cs typeface="Calibri"/>
                  <a:sym typeface="Calibri"/>
                </a:rPr>
                <a:t>Monetary politics</a:t>
              </a:r>
              <a:endParaRPr/>
            </a:p>
            <a:p>
              <a:pPr indent="-171450" lvl="2" marL="342900" marR="0" rtl="0" algn="l">
                <a:lnSpc>
                  <a:spcPct val="100000"/>
                </a:lnSpc>
                <a:spcBef>
                  <a:spcPts val="200"/>
                </a:spcBef>
                <a:spcAft>
                  <a:spcPts val="0"/>
                </a:spcAft>
                <a:buClr>
                  <a:schemeClr val="dk1"/>
                </a:buClr>
                <a:buSzPts val="1650"/>
                <a:buFont typeface="Calibri"/>
                <a:buChar char="•"/>
              </a:pPr>
              <a:r>
                <a:rPr b="0" i="0" lang="en-US" sz="1650" u="none" cap="none" strike="noStrike">
                  <a:solidFill>
                    <a:schemeClr val="dk1"/>
                  </a:solidFill>
                  <a:latin typeface="Calibri"/>
                  <a:ea typeface="Calibri"/>
                  <a:cs typeface="Calibri"/>
                  <a:sym typeface="Calibri"/>
                </a:rPr>
                <a:t>Control of money supply that affects interest rates</a:t>
              </a:r>
              <a:endParaRPr/>
            </a:p>
            <a:p>
              <a:pPr indent="-171450" lvl="1" marL="171450" marR="0" rtl="0" algn="l">
                <a:lnSpc>
                  <a:spcPct val="100000"/>
                </a:lnSpc>
                <a:spcBef>
                  <a:spcPts val="200"/>
                </a:spcBef>
                <a:spcAft>
                  <a:spcPts val="0"/>
                </a:spcAft>
                <a:buClr>
                  <a:schemeClr val="dk1"/>
                </a:buClr>
                <a:buSzPts val="1650"/>
                <a:buFont typeface="Calibri"/>
                <a:buChar char="•"/>
              </a:pPr>
              <a:r>
                <a:rPr b="1" i="0" lang="en-US" sz="1650" u="none" cap="none" strike="noStrike">
                  <a:solidFill>
                    <a:schemeClr val="dk1"/>
                  </a:solidFill>
                  <a:latin typeface="Calibri"/>
                  <a:ea typeface="Calibri"/>
                  <a:cs typeface="Calibri"/>
                  <a:sym typeface="Calibri"/>
                </a:rPr>
                <a:t>Revenue policy</a:t>
              </a:r>
              <a:endParaRPr/>
            </a:p>
            <a:p>
              <a:pPr indent="-171450" lvl="2" marL="342900" marR="0" rtl="0" algn="l">
                <a:lnSpc>
                  <a:spcPct val="100000"/>
                </a:lnSpc>
                <a:spcBef>
                  <a:spcPts val="200"/>
                </a:spcBef>
                <a:spcAft>
                  <a:spcPts val="0"/>
                </a:spcAft>
                <a:buClr>
                  <a:schemeClr val="dk1"/>
                </a:buClr>
                <a:buSzPts val="1650"/>
                <a:buFont typeface="Calibri"/>
                <a:buChar char="•"/>
              </a:pPr>
              <a:r>
                <a:rPr b="0" i="0" lang="en-US" sz="1650" u="none" cap="none" strike="noStrike">
                  <a:solidFill>
                    <a:schemeClr val="dk1"/>
                  </a:solidFill>
                  <a:latin typeface="Calibri"/>
                  <a:ea typeface="Calibri"/>
                  <a:cs typeface="Calibri"/>
                  <a:sym typeface="Calibri"/>
                </a:rPr>
                <a:t>Salary policy</a:t>
              </a:r>
              <a:endParaRPr/>
            </a:p>
            <a:p>
              <a:pPr indent="-171450" lvl="2" marL="342900" marR="0" rtl="0" algn="l">
                <a:lnSpc>
                  <a:spcPct val="100000"/>
                </a:lnSpc>
                <a:spcBef>
                  <a:spcPts val="200"/>
                </a:spcBef>
                <a:spcAft>
                  <a:spcPts val="0"/>
                </a:spcAft>
                <a:buClr>
                  <a:schemeClr val="dk1"/>
                </a:buClr>
                <a:buSzPts val="1650"/>
                <a:buFont typeface="Calibri"/>
                <a:buChar char="•"/>
              </a:pPr>
              <a:r>
                <a:rPr b="0" i="0" lang="en-US" sz="1650" u="none" cap="none" strike="noStrike">
                  <a:solidFill>
                    <a:schemeClr val="dk1"/>
                  </a:solidFill>
                  <a:latin typeface="Calibri"/>
                  <a:ea typeface="Calibri"/>
                  <a:cs typeface="Calibri"/>
                  <a:sym typeface="Calibri"/>
                </a:rPr>
                <a:t>Pricing and tariffs policy</a:t>
              </a:r>
              <a:endParaRPr/>
            </a:p>
            <a:p>
              <a:pPr indent="-66675" lvl="1" marL="171450" marR="0" rtl="0" algn="l">
                <a:lnSpc>
                  <a:spcPct val="100000"/>
                </a:lnSpc>
                <a:spcBef>
                  <a:spcPts val="200"/>
                </a:spcBef>
                <a:spcAft>
                  <a:spcPts val="0"/>
                </a:spcAft>
                <a:buClr>
                  <a:schemeClr val="dk1"/>
                </a:buClr>
                <a:buSzPts val="1650"/>
                <a:buFont typeface="Calibri"/>
                <a:buNone/>
              </a:pPr>
              <a:r>
                <a:t/>
              </a:r>
              <a:endParaRPr b="0" i="0" sz="1650" u="none" cap="none" strike="noStrike">
                <a:solidFill>
                  <a:schemeClr val="dk1"/>
                </a:solidFill>
                <a:latin typeface="Calibri"/>
                <a:ea typeface="Calibri"/>
                <a:cs typeface="Calibri"/>
                <a:sym typeface="Calibri"/>
              </a:endParaRPr>
            </a:p>
          </p:txBody>
        </p:sp>
        <p:sp>
          <p:nvSpPr>
            <p:cNvPr id="307" name="Shape 307"/>
            <p:cNvSpPr/>
            <p:nvPr/>
          </p:nvSpPr>
          <p:spPr>
            <a:xfrm>
              <a:off x="4199242" y="3574424"/>
              <a:ext cx="2656222" cy="852610"/>
            </a:xfrm>
            <a:prstGeom prst="rect">
              <a:avLst/>
            </a:prstGeom>
            <a:solidFill>
              <a:srgbClr val="98CB37"/>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txBox="1"/>
            <p:nvPr/>
          </p:nvSpPr>
          <p:spPr>
            <a:xfrm>
              <a:off x="4199242" y="3574424"/>
              <a:ext cx="1870579" cy="852610"/>
            </a:xfrm>
            <a:prstGeom prst="rect">
              <a:avLst/>
            </a:prstGeom>
            <a:noFill/>
            <a:ln>
              <a:noFill/>
            </a:ln>
          </p:spPr>
          <p:txBody>
            <a:bodyPr anchorCtr="0" anchor="ctr" bIns="0" lIns="95250" spcFirstLastPara="1" rIns="31750" wrap="square" tIns="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Instruments</a:t>
              </a:r>
              <a:endParaRPr/>
            </a:p>
          </p:txBody>
        </p:sp>
        <p:sp>
          <p:nvSpPr>
            <p:cNvPr id="309" name="Shape 309"/>
            <p:cNvSpPr/>
            <p:nvPr/>
          </p:nvSpPr>
          <p:spPr>
            <a:xfrm>
              <a:off x="6144962" y="3340353"/>
              <a:ext cx="929678" cy="929678"/>
            </a:xfrm>
            <a:prstGeom prst="ellipse">
              <a:avLst/>
            </a:prstGeom>
            <a:blipFill rotWithShape="1">
              <a:blip r:embed="rId4">
                <a:alphaModFix/>
              </a:blip>
              <a:stretch>
                <a:fillRect b="0" l="-8999" r="-8998" t="0"/>
              </a:stretch>
            </a:blipFill>
            <a:ln cap="flat" cmpd="sng" w="12700">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p:nvPr/>
          </p:nvSpPr>
          <p:spPr>
            <a:xfrm>
              <a:off x="7304962" y="0"/>
              <a:ext cx="2656222" cy="4421794"/>
            </a:xfrm>
            <a:prstGeom prst="round2SameRect">
              <a:avLst>
                <a:gd fmla="val 8000" name="adj1"/>
                <a:gd fmla="val 0" name="adj2"/>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Shape 311"/>
            <p:cNvSpPr txBox="1"/>
            <p:nvPr/>
          </p:nvSpPr>
          <p:spPr>
            <a:xfrm>
              <a:off x="7367200" y="62238"/>
              <a:ext cx="2531746" cy="4359556"/>
            </a:xfrm>
            <a:prstGeom prst="rect">
              <a:avLst/>
            </a:prstGeom>
            <a:noFill/>
            <a:ln>
              <a:noFill/>
            </a:ln>
          </p:spPr>
          <p:txBody>
            <a:bodyPr anchorCtr="0" anchor="t" bIns="21575" lIns="21575" spcFirstLastPara="1" rIns="21575" wrap="square" tIns="64750">
              <a:noAutofit/>
            </a:bodyPr>
            <a:lstStyle/>
            <a:p>
              <a:pPr indent="-171450" lvl="1" marL="171450" marR="0" rtl="0" algn="l">
                <a:lnSpc>
                  <a:spcPct val="10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How to increase the economic growth rate of a country?</a:t>
              </a:r>
              <a:endParaRPr/>
            </a:p>
            <a:p>
              <a:pPr indent="-171450" lvl="1" marL="171450" marR="0" rtl="0" algn="l">
                <a:lnSpc>
                  <a:spcPct val="100000"/>
                </a:lnSpc>
                <a:spcBef>
                  <a:spcPts val="255"/>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Why does production and employment decrease and how to reduce unemployment?</a:t>
              </a:r>
              <a:endParaRPr/>
            </a:p>
            <a:p>
              <a:pPr indent="-171450" lvl="1" marL="171450" marR="0" rtl="0" algn="l">
                <a:lnSpc>
                  <a:spcPct val="100000"/>
                </a:lnSpc>
                <a:spcBef>
                  <a:spcPts val="255"/>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What are the causes of inflation and how to keep it under control?</a:t>
              </a:r>
              <a:endParaRPr/>
            </a:p>
            <a:p>
              <a:pPr indent="-171450" lvl="1" marL="171450" marR="0" rtl="0" algn="l">
                <a:lnSpc>
                  <a:spcPct val="100000"/>
                </a:lnSpc>
                <a:spcBef>
                  <a:spcPts val="255"/>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How to reduce inequalities?</a:t>
              </a:r>
              <a:endParaRPr/>
            </a:p>
            <a:p>
              <a:pPr indent="-69850" lvl="1" marL="171450" marR="0" rtl="0" algn="l">
                <a:lnSpc>
                  <a:spcPct val="100000"/>
                </a:lnSpc>
                <a:spcBef>
                  <a:spcPts val="255"/>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p:txBody>
        </p:sp>
        <p:sp>
          <p:nvSpPr>
            <p:cNvPr id="312" name="Shape 312"/>
            <p:cNvSpPr/>
            <p:nvPr/>
          </p:nvSpPr>
          <p:spPr>
            <a:xfrm>
              <a:off x="7304962" y="3574424"/>
              <a:ext cx="2656222" cy="852610"/>
            </a:xfrm>
            <a:prstGeom prst="rect">
              <a:avLst/>
            </a:prstGeom>
            <a:solidFill>
              <a:srgbClr val="98CB37"/>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txBox="1"/>
            <p:nvPr/>
          </p:nvSpPr>
          <p:spPr>
            <a:xfrm>
              <a:off x="7304962" y="3574424"/>
              <a:ext cx="1870579" cy="852610"/>
            </a:xfrm>
            <a:prstGeom prst="rect">
              <a:avLst/>
            </a:prstGeom>
            <a:noFill/>
            <a:ln>
              <a:noFill/>
            </a:ln>
          </p:spPr>
          <p:txBody>
            <a:bodyPr anchorCtr="0" anchor="ctr" bIns="0" lIns="95250" spcFirstLastPara="1" rIns="31750" wrap="square" tIns="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Fundamental questions</a:t>
              </a:r>
              <a:endParaRPr/>
            </a:p>
          </p:txBody>
        </p:sp>
        <p:sp>
          <p:nvSpPr>
            <p:cNvPr id="314" name="Shape 314"/>
            <p:cNvSpPr/>
            <p:nvPr/>
          </p:nvSpPr>
          <p:spPr>
            <a:xfrm>
              <a:off x="9250682" y="3340353"/>
              <a:ext cx="929678" cy="929678"/>
            </a:xfrm>
            <a:prstGeom prst="ellipse">
              <a:avLst/>
            </a:prstGeom>
            <a:blipFill rotWithShape="1">
              <a:blip r:embed="rId5">
                <a:alphaModFix/>
              </a:blip>
              <a:stretch>
                <a:fillRect b="0" l="-19998" r="-19998" t="0"/>
              </a:stretch>
            </a:blipFill>
            <a:ln cap="flat" cmpd="sng" w="12700">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15" name="Shape 3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16" name="Shape 316"/>
          <p:cNvSpPr txBox="1"/>
          <p:nvPr/>
        </p:nvSpPr>
        <p:spPr>
          <a:xfrm>
            <a:off x="127680" y="653791"/>
            <a:ext cx="11920654"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It is the study of the behavior of the economy as a whole. It examines the overall level of production, employment and prices in a country. Their scope differs depending on the role assigned to the government in the economy. The phrase about it is: how much state, how much market?</a:t>
            </a:r>
            <a:endParaRPr/>
          </a:p>
        </p:txBody>
      </p:sp>
      <p:sp>
        <p:nvSpPr>
          <p:cNvPr id="317" name="Shape 317"/>
          <p:cNvSpPr/>
          <p:nvPr/>
        </p:nvSpPr>
        <p:spPr>
          <a:xfrm>
            <a:off x="4963420" y="1654656"/>
            <a:ext cx="2089150" cy="1806575"/>
          </a:xfrm>
          <a:prstGeom prst="ellipse">
            <a:avLst/>
          </a:prstGeom>
          <a:noFill/>
          <a:ln cap="flat" cmpd="dbl" w="38100">
            <a:solidFill>
              <a:srgbClr val="77933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The Fiscal Policy in the framework of human rights with a gender perspective can be analyzed from four foundations</a:t>
            </a:r>
            <a:endParaRPr/>
          </a:p>
        </p:txBody>
      </p:sp>
      <p:sp>
        <p:nvSpPr>
          <p:cNvPr id="324" name="Shape 3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325" name="Shape 325"/>
          <p:cNvGrpSpPr/>
          <p:nvPr/>
        </p:nvGrpSpPr>
        <p:grpSpPr>
          <a:xfrm>
            <a:off x="1429863" y="1896605"/>
            <a:ext cx="9308472" cy="4465385"/>
            <a:chOff x="943708" y="1440"/>
            <a:chExt cx="9308472" cy="4465385"/>
          </a:xfrm>
        </p:grpSpPr>
        <p:sp>
          <p:nvSpPr>
            <p:cNvPr id="326" name="Shape 326"/>
            <p:cNvSpPr/>
            <p:nvPr/>
          </p:nvSpPr>
          <p:spPr>
            <a:xfrm>
              <a:off x="943708"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txBox="1"/>
            <p:nvPr/>
          </p:nvSpPr>
          <p:spPr>
            <a:xfrm>
              <a:off x="968794" y="26526"/>
              <a:ext cx="1662856" cy="806342"/>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Juridical</a:t>
              </a:r>
              <a:endParaRPr/>
            </a:p>
          </p:txBody>
        </p:sp>
        <p:sp>
          <p:nvSpPr>
            <p:cNvPr id="328" name="Shape 328"/>
            <p:cNvSpPr/>
            <p:nvPr/>
          </p:nvSpPr>
          <p:spPr>
            <a:xfrm>
              <a:off x="1115010" y="857954"/>
              <a:ext cx="237699" cy="1011753"/>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29" name="Shape 329"/>
            <p:cNvSpPr/>
            <p:nvPr/>
          </p:nvSpPr>
          <p:spPr>
            <a:xfrm>
              <a:off x="1352710" y="1153332"/>
              <a:ext cx="2799855" cy="1432751"/>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 name="Shape 330"/>
            <p:cNvSpPr txBox="1"/>
            <p:nvPr/>
          </p:nvSpPr>
          <p:spPr>
            <a:xfrm>
              <a:off x="1394674" y="1195296"/>
              <a:ext cx="2715927" cy="1348823"/>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Constitutional frameworks based on human rights </a:t>
              </a:r>
              <a:endParaRPr/>
            </a:p>
            <a:p>
              <a:pPr indent="0" lvl="0" marL="0" marR="0" rtl="0" algn="ctr">
                <a:lnSpc>
                  <a:spcPct val="9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Mandates of the CEDAW </a:t>
              </a:r>
              <a:endParaRPr/>
            </a:p>
            <a:p>
              <a:pPr indent="0" lvl="0" marL="0" marR="0" rtl="0" algn="ctr">
                <a:lnSpc>
                  <a:spcPct val="9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Normative framework that refers to the equality of women and men before the law.</a:t>
              </a:r>
              <a:endParaRPr b="0" sz="1400">
                <a:solidFill>
                  <a:schemeClr val="dk1"/>
                </a:solidFill>
                <a:latin typeface="Calibri"/>
                <a:ea typeface="Calibri"/>
                <a:cs typeface="Calibri"/>
                <a:sym typeface="Calibri"/>
              </a:endParaRPr>
            </a:p>
          </p:txBody>
        </p:sp>
        <p:sp>
          <p:nvSpPr>
            <p:cNvPr id="331" name="Shape 331"/>
            <p:cNvSpPr/>
            <p:nvPr/>
          </p:nvSpPr>
          <p:spPr>
            <a:xfrm>
              <a:off x="1115010" y="857954"/>
              <a:ext cx="237699" cy="2285710"/>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32" name="Shape 332"/>
            <p:cNvSpPr/>
            <p:nvPr/>
          </p:nvSpPr>
          <p:spPr>
            <a:xfrm>
              <a:off x="1352710" y="2773128"/>
              <a:ext cx="2799855" cy="741073"/>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Shape 333"/>
            <p:cNvSpPr txBox="1"/>
            <p:nvPr/>
          </p:nvSpPr>
          <p:spPr>
            <a:xfrm>
              <a:off x="1374415" y="2794833"/>
              <a:ext cx="2756445" cy="697663"/>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Secondary laws on budget and / or government accounting</a:t>
              </a:r>
              <a:endParaRPr/>
            </a:p>
          </p:txBody>
        </p:sp>
        <p:sp>
          <p:nvSpPr>
            <p:cNvPr id="334" name="Shape 334"/>
            <p:cNvSpPr/>
            <p:nvPr/>
          </p:nvSpPr>
          <p:spPr>
            <a:xfrm>
              <a:off x="1115010" y="857954"/>
              <a:ext cx="237699" cy="3158293"/>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35" name="Shape 335"/>
            <p:cNvSpPr/>
            <p:nvPr/>
          </p:nvSpPr>
          <p:spPr>
            <a:xfrm>
              <a:off x="1352710" y="3674164"/>
              <a:ext cx="2799855" cy="684166"/>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 name="Shape 336"/>
            <p:cNvSpPr txBox="1"/>
            <p:nvPr/>
          </p:nvSpPr>
          <p:spPr>
            <a:xfrm>
              <a:off x="1372749" y="3694203"/>
              <a:ext cx="2759777" cy="644088"/>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Five-Year Development Plan</a:t>
              </a:r>
              <a:endParaRPr sz="1600">
                <a:solidFill>
                  <a:schemeClr val="dk1"/>
                </a:solidFill>
                <a:latin typeface="Calibri"/>
                <a:ea typeface="Calibri"/>
                <a:cs typeface="Calibri"/>
                <a:sym typeface="Calibri"/>
              </a:endParaRPr>
            </a:p>
          </p:txBody>
        </p:sp>
        <p:sp>
          <p:nvSpPr>
            <p:cNvPr id="337" name="Shape 337"/>
            <p:cNvSpPr/>
            <p:nvPr/>
          </p:nvSpPr>
          <p:spPr>
            <a:xfrm>
              <a:off x="4256581"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 name="Shape 338"/>
            <p:cNvSpPr txBox="1"/>
            <p:nvPr/>
          </p:nvSpPr>
          <p:spPr>
            <a:xfrm>
              <a:off x="4281667" y="26526"/>
              <a:ext cx="1662856" cy="806342"/>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Ethical</a:t>
              </a:r>
              <a:endParaRPr sz="2700">
                <a:solidFill>
                  <a:schemeClr val="lt1"/>
                </a:solidFill>
                <a:latin typeface="Calibri"/>
                <a:ea typeface="Calibri"/>
                <a:cs typeface="Calibri"/>
                <a:sym typeface="Calibri"/>
              </a:endParaRPr>
            </a:p>
          </p:txBody>
        </p:sp>
        <p:sp>
          <p:nvSpPr>
            <p:cNvPr id="339" name="Shape 339"/>
            <p:cNvSpPr/>
            <p:nvPr/>
          </p:nvSpPr>
          <p:spPr>
            <a:xfrm>
              <a:off x="4427884" y="857954"/>
              <a:ext cx="113786" cy="1207248"/>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40" name="Shape 340"/>
            <p:cNvSpPr/>
            <p:nvPr/>
          </p:nvSpPr>
          <p:spPr>
            <a:xfrm>
              <a:off x="4541670" y="1153614"/>
              <a:ext cx="1493143" cy="1823175"/>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txBox="1"/>
            <p:nvPr/>
          </p:nvSpPr>
          <p:spPr>
            <a:xfrm>
              <a:off x="4585403" y="1197347"/>
              <a:ext cx="1405677" cy="1735709"/>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The economic functions of the public Budget</a:t>
              </a:r>
              <a:endParaRPr/>
            </a:p>
            <a:p>
              <a:pPr indent="0" lvl="0" marL="0" marR="0" rtl="0" algn="ctr">
                <a:lnSpc>
                  <a:spcPct val="90000"/>
                </a:lnSpc>
                <a:spcBef>
                  <a:spcPts val="490"/>
                </a:spcBef>
                <a:spcAft>
                  <a:spcPts val="0"/>
                </a:spcAft>
                <a:buClr>
                  <a:schemeClr val="dk1"/>
                </a:buClr>
                <a:buSzPts val="1400"/>
                <a:buFont typeface="Noto Sans Symbols"/>
                <a:buNone/>
              </a:pPr>
              <a:r>
                <a:rPr lang="en-US" sz="1400">
                  <a:solidFill>
                    <a:schemeClr val="dk1"/>
                  </a:solidFill>
                  <a:latin typeface="Calibri"/>
                  <a:ea typeface="Calibri"/>
                  <a:cs typeface="Calibri"/>
                  <a:sym typeface="Calibri"/>
                </a:rPr>
                <a:t>Provision</a:t>
              </a:r>
              <a:endParaRPr/>
            </a:p>
            <a:p>
              <a:pPr indent="0" lvl="0" marL="0" marR="0" rtl="0" algn="ctr">
                <a:lnSpc>
                  <a:spcPct val="90000"/>
                </a:lnSpc>
                <a:spcBef>
                  <a:spcPts val="490"/>
                </a:spcBef>
                <a:spcAft>
                  <a:spcPts val="0"/>
                </a:spcAft>
                <a:buClr>
                  <a:schemeClr val="dk1"/>
                </a:buClr>
                <a:buSzPts val="1400"/>
                <a:buFont typeface="Noto Sans Symbols"/>
                <a:buNone/>
              </a:pPr>
              <a:r>
                <a:rPr lang="en-US" sz="1400">
                  <a:solidFill>
                    <a:schemeClr val="dk1"/>
                  </a:solidFill>
                  <a:latin typeface="Calibri"/>
                  <a:ea typeface="Calibri"/>
                  <a:cs typeface="Calibri"/>
                  <a:sym typeface="Calibri"/>
                </a:rPr>
                <a:t>Redistribution</a:t>
              </a:r>
              <a:endParaRPr/>
            </a:p>
            <a:p>
              <a:pPr indent="0" lvl="0" marL="0" marR="0" rtl="0" algn="ctr">
                <a:lnSpc>
                  <a:spcPct val="90000"/>
                </a:lnSpc>
                <a:spcBef>
                  <a:spcPts val="490"/>
                </a:spcBef>
                <a:spcAft>
                  <a:spcPts val="0"/>
                </a:spcAft>
                <a:buClr>
                  <a:schemeClr val="dk1"/>
                </a:buClr>
                <a:buSzPts val="1400"/>
                <a:buFont typeface="Noto Sans Symbols"/>
                <a:buNone/>
              </a:pPr>
              <a:r>
                <a:rPr lang="en-US" sz="1400">
                  <a:solidFill>
                    <a:schemeClr val="dk1"/>
                  </a:solidFill>
                  <a:latin typeface="Calibri"/>
                  <a:ea typeface="Calibri"/>
                  <a:cs typeface="Calibri"/>
                  <a:sym typeface="Calibri"/>
                </a:rPr>
                <a:t>Promotion</a:t>
              </a:r>
              <a:endParaRPr/>
            </a:p>
            <a:p>
              <a:pPr indent="0" lvl="0" marL="0" marR="0" rtl="0" algn="ctr">
                <a:lnSpc>
                  <a:spcPct val="90000"/>
                </a:lnSpc>
                <a:spcBef>
                  <a:spcPts val="490"/>
                </a:spcBef>
                <a:spcAft>
                  <a:spcPts val="0"/>
                </a:spcAft>
                <a:buClr>
                  <a:schemeClr val="dk1"/>
                </a:buClr>
                <a:buSzPts val="1400"/>
                <a:buFont typeface="Noto Sans Symbols"/>
                <a:buNone/>
              </a:pPr>
              <a:r>
                <a:rPr lang="en-US" sz="1400">
                  <a:solidFill>
                    <a:schemeClr val="dk1"/>
                  </a:solidFill>
                  <a:latin typeface="Calibri"/>
                  <a:ea typeface="Calibri"/>
                  <a:cs typeface="Calibri"/>
                  <a:sym typeface="Calibri"/>
                </a:rPr>
                <a:t>Stabilization</a:t>
              </a:r>
              <a:endParaRPr/>
            </a:p>
          </p:txBody>
        </p:sp>
        <p:sp>
          <p:nvSpPr>
            <p:cNvPr id="342" name="Shape 342"/>
            <p:cNvSpPr/>
            <p:nvPr/>
          </p:nvSpPr>
          <p:spPr>
            <a:xfrm>
              <a:off x="6397866"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txBox="1"/>
            <p:nvPr/>
          </p:nvSpPr>
          <p:spPr>
            <a:xfrm>
              <a:off x="6422952" y="26526"/>
              <a:ext cx="1662856" cy="806342"/>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Pragmatic</a:t>
              </a:r>
              <a:endParaRPr sz="2700">
                <a:solidFill>
                  <a:schemeClr val="lt1"/>
                </a:solidFill>
                <a:latin typeface="Calibri"/>
                <a:ea typeface="Calibri"/>
                <a:cs typeface="Calibri"/>
                <a:sym typeface="Calibri"/>
              </a:endParaRPr>
            </a:p>
          </p:txBody>
        </p:sp>
        <p:sp>
          <p:nvSpPr>
            <p:cNvPr id="344" name="Shape 344"/>
            <p:cNvSpPr/>
            <p:nvPr/>
          </p:nvSpPr>
          <p:spPr>
            <a:xfrm>
              <a:off x="6569169" y="857954"/>
              <a:ext cx="171302" cy="1911499"/>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45" name="Shape 345"/>
            <p:cNvSpPr/>
            <p:nvPr/>
          </p:nvSpPr>
          <p:spPr>
            <a:xfrm>
              <a:off x="6740472" y="1072083"/>
              <a:ext cx="1482550" cy="3394742"/>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 name="Shape 346"/>
            <p:cNvSpPr txBox="1"/>
            <p:nvPr/>
          </p:nvSpPr>
          <p:spPr>
            <a:xfrm>
              <a:off x="6783894" y="1115505"/>
              <a:ext cx="1395706" cy="3307898"/>
            </a:xfrm>
            <a:prstGeom prst="rect">
              <a:avLst/>
            </a:prstGeom>
            <a:noFill/>
            <a:ln>
              <a:noFill/>
            </a:ln>
          </p:spPr>
          <p:txBody>
            <a:bodyPr anchorCtr="0" anchor="ctr" bIns="17775" lIns="26650" spcFirstLastPara="1" rIns="26650" wrap="square" tIns="17775">
              <a:noAutofit/>
            </a:bodyPr>
            <a:lstStyle/>
            <a:p>
              <a:pPr indent="0" lvl="0" marL="0" marR="0" rtl="0" algn="ctr">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"The New Public Management" model of public administration </a:t>
              </a:r>
              <a:endParaRPr/>
            </a:p>
            <a:p>
              <a:pPr indent="0" lvl="0" marL="0" marR="0" rtl="0" algn="ctr">
                <a:lnSpc>
                  <a:spcPct val="10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Management for Results (MbR), which puts the emphasis on results and not only on the procedures of the previous model. </a:t>
              </a:r>
              <a:endParaRPr/>
            </a:p>
            <a:p>
              <a:pPr indent="0" lvl="0" marL="0" marR="0" rtl="0" algn="ctr">
                <a:lnSpc>
                  <a:spcPct val="10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Budget based on results (BbR)</a:t>
              </a:r>
              <a:endParaRPr/>
            </a:p>
          </p:txBody>
        </p:sp>
        <p:sp>
          <p:nvSpPr>
            <p:cNvPr id="347" name="Shape 347"/>
            <p:cNvSpPr/>
            <p:nvPr/>
          </p:nvSpPr>
          <p:spPr>
            <a:xfrm>
              <a:off x="8539152"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 name="Shape 348"/>
            <p:cNvSpPr txBox="1"/>
            <p:nvPr/>
          </p:nvSpPr>
          <p:spPr>
            <a:xfrm>
              <a:off x="8564238" y="26526"/>
              <a:ext cx="1662856" cy="806342"/>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Ideological</a:t>
              </a:r>
              <a:endParaRPr sz="2700">
                <a:solidFill>
                  <a:schemeClr val="lt1"/>
                </a:solidFill>
                <a:latin typeface="Calibri"/>
                <a:ea typeface="Calibri"/>
                <a:cs typeface="Calibri"/>
                <a:sym typeface="Calibri"/>
              </a:endParaRPr>
            </a:p>
          </p:txBody>
        </p:sp>
        <p:sp>
          <p:nvSpPr>
            <p:cNvPr id="349" name="Shape 349"/>
            <p:cNvSpPr/>
            <p:nvPr/>
          </p:nvSpPr>
          <p:spPr>
            <a:xfrm>
              <a:off x="8710454" y="857954"/>
              <a:ext cx="153240" cy="879725"/>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50" name="Shape 350"/>
            <p:cNvSpPr/>
            <p:nvPr/>
          </p:nvSpPr>
          <p:spPr>
            <a:xfrm>
              <a:off x="8863695" y="1153357"/>
              <a:ext cx="1370422" cy="1168644"/>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 name="Shape 351"/>
            <p:cNvSpPr txBox="1"/>
            <p:nvPr/>
          </p:nvSpPr>
          <p:spPr>
            <a:xfrm>
              <a:off x="8897923" y="1187585"/>
              <a:ext cx="1301966" cy="1100188"/>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Role of the State</a:t>
              </a:r>
              <a:endParaRPr/>
            </a:p>
            <a:p>
              <a:pPr indent="0" lvl="0" marL="0" marR="0" rtl="0" algn="ctr">
                <a:lnSpc>
                  <a:spcPct val="9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More state or more marketJurídico</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357" name="Shape 357"/>
          <p:cNvGrpSpPr/>
          <p:nvPr/>
        </p:nvGrpSpPr>
        <p:grpSpPr>
          <a:xfrm>
            <a:off x="282983" y="566249"/>
            <a:ext cx="5571280" cy="2775938"/>
            <a:chOff x="46590" y="0"/>
            <a:chExt cx="5571280" cy="2775938"/>
          </a:xfrm>
        </p:grpSpPr>
        <p:sp>
          <p:nvSpPr>
            <p:cNvPr id="358" name="Shape 358"/>
            <p:cNvSpPr/>
            <p:nvPr/>
          </p:nvSpPr>
          <p:spPr>
            <a:xfrm rot="5400000">
              <a:off x="3519183" y="-1505701"/>
              <a:ext cx="526565"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9" name="Shape 359"/>
            <p:cNvSpPr txBox="1"/>
            <p:nvPr/>
          </p:nvSpPr>
          <p:spPr>
            <a:xfrm>
              <a:off x="1947062" y="92125"/>
              <a:ext cx="3645103" cy="47515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300"/>
                <a:buFont typeface="Calibri"/>
                <a:buChar char="•"/>
              </a:pPr>
              <a:r>
                <a:rPr b="0" i="0" lang="en-US" sz="1300" u="none" cap="none" strike="noStrike">
                  <a:solidFill>
                    <a:schemeClr val="dk1"/>
                  </a:solidFill>
                  <a:latin typeface="Calibri"/>
                  <a:ea typeface="Calibri"/>
                  <a:cs typeface="Calibri"/>
                  <a:sym typeface="Calibri"/>
                </a:rPr>
                <a:t>Provision public goods: security, order, justice.</a:t>
              </a:r>
              <a:endParaRPr b="0" i="0" sz="1300" u="none" cap="none" strike="noStrike">
                <a:solidFill>
                  <a:schemeClr val="dk1"/>
                </a:solidFill>
                <a:latin typeface="Calibri"/>
                <a:ea typeface="Calibri"/>
                <a:cs typeface="Calibri"/>
                <a:sym typeface="Calibri"/>
              </a:endParaRPr>
            </a:p>
          </p:txBody>
        </p:sp>
        <p:sp>
          <p:nvSpPr>
            <p:cNvPr id="360" name="Shape 360"/>
            <p:cNvSpPr/>
            <p:nvPr/>
          </p:nvSpPr>
          <p:spPr>
            <a:xfrm>
              <a:off x="46590" y="0"/>
              <a:ext cx="1829294" cy="658207"/>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1" name="Shape 361"/>
            <p:cNvSpPr txBox="1"/>
            <p:nvPr/>
          </p:nvSpPr>
          <p:spPr>
            <a:xfrm>
              <a:off x="78721" y="32131"/>
              <a:ext cx="1765032" cy="593945"/>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Provision</a:t>
              </a:r>
              <a:endParaRPr/>
            </a:p>
          </p:txBody>
        </p:sp>
        <p:sp>
          <p:nvSpPr>
            <p:cNvPr id="362" name="Shape 362"/>
            <p:cNvSpPr/>
            <p:nvPr/>
          </p:nvSpPr>
          <p:spPr>
            <a:xfrm rot="5400000">
              <a:off x="3519183" y="-814583"/>
              <a:ext cx="526565"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3" name="Shape 363"/>
            <p:cNvSpPr txBox="1"/>
            <p:nvPr/>
          </p:nvSpPr>
          <p:spPr>
            <a:xfrm>
              <a:off x="1947062" y="783243"/>
              <a:ext cx="3645103" cy="47515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300"/>
                <a:buFont typeface="Calibri"/>
                <a:buChar char="•"/>
              </a:pPr>
              <a:r>
                <a:rPr b="0" i="0" lang="en-US" sz="1300" u="none" cap="none" strike="noStrike">
                  <a:solidFill>
                    <a:schemeClr val="dk1"/>
                  </a:solidFill>
                  <a:latin typeface="Calibri"/>
                  <a:ea typeface="Calibri"/>
                  <a:cs typeface="Calibri"/>
                  <a:sym typeface="Calibri"/>
                </a:rPr>
                <a:t>It is based on the principle of social, regional, family, gender and personal equality.</a:t>
              </a:r>
              <a:endParaRPr b="0" i="0" sz="1300" u="none" cap="none" strike="noStrike">
                <a:solidFill>
                  <a:schemeClr val="dk1"/>
                </a:solidFill>
                <a:latin typeface="Calibri"/>
                <a:ea typeface="Calibri"/>
                <a:cs typeface="Calibri"/>
                <a:sym typeface="Calibri"/>
              </a:endParaRPr>
            </a:p>
          </p:txBody>
        </p:sp>
        <p:sp>
          <p:nvSpPr>
            <p:cNvPr id="364" name="Shape 364"/>
            <p:cNvSpPr/>
            <p:nvPr/>
          </p:nvSpPr>
          <p:spPr>
            <a:xfrm>
              <a:off x="55327" y="690347"/>
              <a:ext cx="1829294" cy="658207"/>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txBox="1"/>
            <p:nvPr/>
          </p:nvSpPr>
          <p:spPr>
            <a:xfrm>
              <a:off x="87458" y="722478"/>
              <a:ext cx="1765032" cy="593945"/>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Redistribution</a:t>
              </a:r>
              <a:endParaRPr sz="2000">
                <a:solidFill>
                  <a:schemeClr val="dk1"/>
                </a:solidFill>
                <a:latin typeface="Calibri"/>
                <a:ea typeface="Calibri"/>
                <a:cs typeface="Calibri"/>
                <a:sym typeface="Calibri"/>
              </a:endParaRPr>
            </a:p>
          </p:txBody>
        </p:sp>
        <p:sp>
          <p:nvSpPr>
            <p:cNvPr id="366" name="Shape 366"/>
            <p:cNvSpPr/>
            <p:nvPr/>
          </p:nvSpPr>
          <p:spPr>
            <a:xfrm rot="5400000">
              <a:off x="3519183" y="-123466"/>
              <a:ext cx="526565"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txBox="1"/>
            <p:nvPr/>
          </p:nvSpPr>
          <p:spPr>
            <a:xfrm>
              <a:off x="1947062" y="1474360"/>
              <a:ext cx="3645103" cy="47515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300"/>
                <a:buFont typeface="Calibri"/>
                <a:buChar char="•"/>
              </a:pPr>
              <a:r>
                <a:rPr b="0" i="0" lang="en-US" sz="1300" u="none" cap="none" strike="noStrike">
                  <a:solidFill>
                    <a:schemeClr val="dk1"/>
                  </a:solidFill>
                  <a:latin typeface="Calibri"/>
                  <a:ea typeface="Calibri"/>
                  <a:cs typeface="Calibri"/>
                  <a:sym typeface="Calibri"/>
                </a:rPr>
                <a:t>It favors the generation of income and the creation of wealth of different groups of the population.</a:t>
              </a:r>
              <a:endParaRPr b="0" i="0" sz="1300" u="none" cap="none" strike="noStrike">
                <a:solidFill>
                  <a:schemeClr val="dk1"/>
                </a:solidFill>
                <a:latin typeface="Calibri"/>
                <a:ea typeface="Calibri"/>
                <a:cs typeface="Calibri"/>
                <a:sym typeface="Calibri"/>
              </a:endParaRPr>
            </a:p>
          </p:txBody>
        </p:sp>
        <p:sp>
          <p:nvSpPr>
            <p:cNvPr id="368" name="Shape 368"/>
            <p:cNvSpPr/>
            <p:nvPr/>
          </p:nvSpPr>
          <p:spPr>
            <a:xfrm>
              <a:off x="55327" y="1382834"/>
              <a:ext cx="1829294" cy="658207"/>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9" name="Shape 369"/>
            <p:cNvSpPr txBox="1"/>
            <p:nvPr/>
          </p:nvSpPr>
          <p:spPr>
            <a:xfrm>
              <a:off x="87458" y="1414965"/>
              <a:ext cx="1765032" cy="593945"/>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Foment</a:t>
              </a:r>
              <a:endParaRPr/>
            </a:p>
          </p:txBody>
        </p:sp>
        <p:sp>
          <p:nvSpPr>
            <p:cNvPr id="370" name="Shape 370"/>
            <p:cNvSpPr/>
            <p:nvPr/>
          </p:nvSpPr>
          <p:spPr>
            <a:xfrm rot="5400000">
              <a:off x="3427894" y="591333"/>
              <a:ext cx="701986" cy="3667223"/>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txBox="1"/>
            <p:nvPr/>
          </p:nvSpPr>
          <p:spPr>
            <a:xfrm>
              <a:off x="1945276" y="2108219"/>
              <a:ext cx="3632955" cy="633450"/>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Contributes to the maintenance of macroeconomic equilibrium (employment, prices, interest rate, exchange rate) and economic growth.</a:t>
              </a:r>
              <a:endParaRPr b="0" i="0" sz="1200" u="none" cap="none" strike="noStrike">
                <a:solidFill>
                  <a:schemeClr val="dk1"/>
                </a:solidFill>
                <a:latin typeface="Calibri"/>
                <a:ea typeface="Calibri"/>
                <a:cs typeface="Calibri"/>
                <a:sym typeface="Calibri"/>
              </a:endParaRPr>
            </a:p>
          </p:txBody>
        </p:sp>
        <p:sp>
          <p:nvSpPr>
            <p:cNvPr id="372" name="Shape 372"/>
            <p:cNvSpPr/>
            <p:nvPr/>
          </p:nvSpPr>
          <p:spPr>
            <a:xfrm>
              <a:off x="55388" y="2095841"/>
              <a:ext cx="1827508" cy="658207"/>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3" name="Shape 373"/>
            <p:cNvSpPr txBox="1"/>
            <p:nvPr/>
          </p:nvSpPr>
          <p:spPr>
            <a:xfrm>
              <a:off x="87519" y="2127972"/>
              <a:ext cx="1763246" cy="593945"/>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Stabilization</a:t>
              </a:r>
              <a:endParaRPr sz="2000">
                <a:solidFill>
                  <a:schemeClr val="dk1"/>
                </a:solidFill>
                <a:latin typeface="Calibri"/>
                <a:ea typeface="Calibri"/>
                <a:cs typeface="Calibri"/>
                <a:sym typeface="Calibri"/>
              </a:endParaRPr>
            </a:p>
          </p:txBody>
        </p:sp>
      </p:grpSp>
      <p:sp>
        <p:nvSpPr>
          <p:cNvPr id="374" name="Shape 374"/>
          <p:cNvSpPr txBox="1"/>
          <p:nvPr/>
        </p:nvSpPr>
        <p:spPr>
          <a:xfrm>
            <a:off x="5972031" y="195206"/>
            <a:ext cx="5928879" cy="29903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262626"/>
              </a:buClr>
              <a:buSzPts val="1620"/>
              <a:buFont typeface="Calibri"/>
              <a:buNone/>
            </a:pPr>
            <a:r>
              <a:rPr b="1" lang="en-US" sz="1620">
                <a:solidFill>
                  <a:srgbClr val="262626"/>
                </a:solidFill>
                <a:latin typeface="Calibri"/>
                <a:ea typeface="Calibri"/>
                <a:cs typeface="Calibri"/>
                <a:sym typeface="Calibri"/>
              </a:rPr>
              <a:t>Pragmatic basis: Management by results</a:t>
            </a:r>
            <a:endParaRPr/>
          </a:p>
        </p:txBody>
      </p:sp>
      <p:sp>
        <p:nvSpPr>
          <p:cNvPr id="375" name="Shape 375"/>
          <p:cNvSpPr txBox="1"/>
          <p:nvPr/>
        </p:nvSpPr>
        <p:spPr>
          <a:xfrm>
            <a:off x="79376" y="159199"/>
            <a:ext cx="5928879" cy="3710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62626"/>
              </a:buClr>
              <a:buSzPts val="1600"/>
              <a:buFont typeface="Calibri"/>
              <a:buNone/>
            </a:pPr>
            <a:r>
              <a:rPr b="1" lang="en-US" sz="1600">
                <a:solidFill>
                  <a:srgbClr val="262626"/>
                </a:solidFill>
                <a:latin typeface="Calibri"/>
                <a:ea typeface="Calibri"/>
                <a:cs typeface="Calibri"/>
                <a:sym typeface="Calibri"/>
              </a:rPr>
              <a:t>Ethical basis: Functions of fiscal policy</a:t>
            </a:r>
            <a:endParaRPr/>
          </a:p>
        </p:txBody>
      </p:sp>
      <p:sp>
        <p:nvSpPr>
          <p:cNvPr id="376" name="Shape 376"/>
          <p:cNvSpPr/>
          <p:nvPr/>
        </p:nvSpPr>
        <p:spPr>
          <a:xfrm>
            <a:off x="503123" y="3155162"/>
            <a:ext cx="5081383" cy="3442423"/>
          </a:xfrm>
          <a:prstGeom prst="horizontalScroll">
            <a:avLst>
              <a:gd fmla="val 12500" name="adj"/>
            </a:avLst>
          </a:prstGeom>
          <a:solidFill>
            <a:srgbClr val="DEF1D1"/>
          </a:solidFill>
          <a:ln cap="flat" cmpd="sng" w="9525">
            <a:solidFill>
              <a:srgbClr val="98480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Narrow"/>
                <a:ea typeface="Arial Narrow"/>
                <a:cs typeface="Arial Narrow"/>
                <a:sym typeface="Arial Narrow"/>
              </a:rPr>
              <a:t>,</a:t>
            </a:r>
            <a:endParaRPr/>
          </a:p>
        </p:txBody>
      </p:sp>
      <p:sp>
        <p:nvSpPr>
          <p:cNvPr id="377" name="Shape 377"/>
          <p:cNvSpPr/>
          <p:nvPr/>
        </p:nvSpPr>
        <p:spPr>
          <a:xfrm>
            <a:off x="810263" y="3770840"/>
            <a:ext cx="4587897" cy="2108591"/>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US" sz="1900">
                <a:solidFill>
                  <a:srgbClr val="000000"/>
                </a:solidFill>
                <a:latin typeface="Calibri"/>
                <a:ea typeface="Calibri"/>
                <a:cs typeface="Calibri"/>
                <a:sym typeface="Calibri"/>
              </a:rPr>
              <a:t>Ideological basis: the role of the state</a:t>
            </a:r>
            <a:endParaRPr/>
          </a:p>
          <a:p>
            <a:pPr indent="0" lvl="0" marL="0" marR="0" rtl="0" algn="ctr">
              <a:lnSpc>
                <a:spcPct val="110000"/>
              </a:lnSpc>
              <a:spcBef>
                <a:spcPts val="400"/>
              </a:spcBef>
              <a:spcAft>
                <a:spcPts val="0"/>
              </a:spcAft>
              <a:buNone/>
            </a:pPr>
            <a:r>
              <a:rPr lang="en-US" sz="1900">
                <a:solidFill>
                  <a:srgbClr val="000000"/>
                </a:solidFill>
                <a:latin typeface="Calibri"/>
                <a:ea typeface="Calibri"/>
                <a:cs typeface="Calibri"/>
                <a:sym typeface="Calibri"/>
              </a:rPr>
              <a:t>What do the Constitution say about the role of the state in the framework of human rights?</a:t>
            </a:r>
            <a:endParaRPr/>
          </a:p>
          <a:p>
            <a:pPr indent="0" lvl="0" marL="0" marR="0" rtl="0" algn="ctr">
              <a:lnSpc>
                <a:spcPct val="110000"/>
              </a:lnSpc>
              <a:spcBef>
                <a:spcPts val="400"/>
              </a:spcBef>
              <a:spcAft>
                <a:spcPts val="0"/>
              </a:spcAft>
              <a:buNone/>
            </a:pPr>
            <a:r>
              <a:rPr lang="en-US" sz="1900">
                <a:solidFill>
                  <a:srgbClr val="000000"/>
                </a:solidFill>
                <a:latin typeface="Calibri"/>
                <a:ea typeface="Calibri"/>
                <a:cs typeface="Calibri"/>
                <a:sym typeface="Calibri"/>
              </a:rPr>
              <a:t>Except United States, all countries in the United Nations are adhered to CEDAW.</a:t>
            </a:r>
            <a:endParaRPr/>
          </a:p>
        </p:txBody>
      </p:sp>
      <p:grpSp>
        <p:nvGrpSpPr>
          <p:cNvPr id="378" name="Shape 378"/>
          <p:cNvGrpSpPr/>
          <p:nvPr/>
        </p:nvGrpSpPr>
        <p:grpSpPr>
          <a:xfrm>
            <a:off x="6005167" y="4839755"/>
            <a:ext cx="5683931" cy="1852552"/>
            <a:chOff x="211811" y="0"/>
            <a:chExt cx="5683931" cy="1852552"/>
          </a:xfrm>
        </p:grpSpPr>
        <p:sp>
          <p:nvSpPr>
            <p:cNvPr id="379" name="Shape 379"/>
            <p:cNvSpPr/>
            <p:nvPr/>
          </p:nvSpPr>
          <p:spPr>
            <a:xfrm>
              <a:off x="458066" y="0"/>
              <a:ext cx="5191420" cy="1852552"/>
            </a:xfrm>
            <a:prstGeom prst="rightArrow">
              <a:avLst>
                <a:gd fmla="val 50000" name="adj1"/>
                <a:gd fmla="val 50000" name="adj2"/>
              </a:avLst>
            </a:prstGeom>
            <a:solidFill>
              <a:srgbClr val="DDE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Shape 380"/>
            <p:cNvSpPr/>
            <p:nvPr/>
          </p:nvSpPr>
          <p:spPr>
            <a:xfrm>
              <a:off x="211811" y="555765"/>
              <a:ext cx="2767485" cy="741020"/>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txBox="1"/>
            <p:nvPr/>
          </p:nvSpPr>
          <p:spPr>
            <a:xfrm>
              <a:off x="247985" y="591939"/>
              <a:ext cx="2695137" cy="66867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Public spending is a fundamental tool when seeking to advance the equality of disadvantaged populations.</a:t>
              </a:r>
              <a:endParaRPr/>
            </a:p>
          </p:txBody>
        </p:sp>
        <p:sp>
          <p:nvSpPr>
            <p:cNvPr id="382" name="Shape 382"/>
            <p:cNvSpPr/>
            <p:nvPr/>
          </p:nvSpPr>
          <p:spPr>
            <a:xfrm>
              <a:off x="3128257" y="555765"/>
              <a:ext cx="2767485" cy="741020"/>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3" name="Shape 383"/>
            <p:cNvSpPr txBox="1"/>
            <p:nvPr/>
          </p:nvSpPr>
          <p:spPr>
            <a:xfrm>
              <a:off x="3164431" y="591939"/>
              <a:ext cx="2695137" cy="66867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Governments allocate resources to priority issues, if resources are scarce, the issue is not a priority.</a:t>
              </a:r>
              <a:endParaRPr/>
            </a:p>
          </p:txBody>
        </p:sp>
      </p:grpSp>
      <p:sp>
        <p:nvSpPr>
          <p:cNvPr id="384" name="Shape 384"/>
          <p:cNvSpPr txBox="1"/>
          <p:nvPr/>
        </p:nvSpPr>
        <p:spPr>
          <a:xfrm>
            <a:off x="7266528" y="4932901"/>
            <a:ext cx="3243432" cy="37224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160"/>
              <a:buFont typeface="Calibri"/>
              <a:buNone/>
            </a:pPr>
            <a:r>
              <a:rPr b="1" lang="en-US" sz="2160">
                <a:solidFill>
                  <a:srgbClr val="000000"/>
                </a:solidFill>
                <a:latin typeface="Calibri"/>
                <a:ea typeface="Calibri"/>
                <a:cs typeface="Calibri"/>
                <a:sym typeface="Calibri"/>
              </a:rPr>
              <a:t>The Budget</a:t>
            </a:r>
            <a:endParaRPr/>
          </a:p>
        </p:txBody>
      </p:sp>
      <p:pic>
        <p:nvPicPr>
          <p:cNvPr id="385" name="Shape 385"/>
          <p:cNvPicPr preferRelativeResize="0"/>
          <p:nvPr/>
        </p:nvPicPr>
        <p:blipFill rotWithShape="1">
          <a:blip r:embed="rId3">
            <a:alphaModFix/>
          </a:blip>
          <a:srcRect b="0" l="0" r="0" t="0"/>
          <a:stretch/>
        </p:blipFill>
        <p:spPr>
          <a:xfrm>
            <a:off x="6059741" y="484303"/>
            <a:ext cx="5753458" cy="4441060"/>
          </a:xfrm>
          <a:prstGeom prst="rect">
            <a:avLst/>
          </a:prstGeom>
          <a:noFill/>
          <a:ln>
            <a:noFill/>
          </a:ln>
        </p:spPr>
      </p:pic>
      <p:sp>
        <p:nvSpPr>
          <p:cNvPr id="386" name="Shape 386"/>
          <p:cNvSpPr/>
          <p:nvPr/>
        </p:nvSpPr>
        <p:spPr>
          <a:xfrm>
            <a:off x="2454532" y="6254947"/>
            <a:ext cx="6739495" cy="466528"/>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Does the government in your country use results-based management?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idx="12" type="sldNum"/>
          </p:nvPr>
        </p:nvSpPr>
        <p:spPr>
          <a:xfrm>
            <a:off x="9878156" y="6392883"/>
            <a:ext cx="1312025"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93" name="Shape 393"/>
          <p:cNvSpPr txBox="1"/>
          <p:nvPr>
            <p:ph idx="4294967295" type="title"/>
          </p:nvPr>
        </p:nvSpPr>
        <p:spPr>
          <a:xfrm>
            <a:off x="2077073" y="242344"/>
            <a:ext cx="8709409" cy="8896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160"/>
              <a:buFont typeface="Calibri"/>
              <a:buNone/>
            </a:pPr>
            <a:r>
              <a:rPr b="1" i="0" lang="en-US" sz="2160" u="none" cap="none" strike="noStrike">
                <a:solidFill>
                  <a:schemeClr val="dk1"/>
                </a:solidFill>
                <a:latin typeface="Calibri"/>
                <a:ea typeface="Calibri"/>
                <a:cs typeface="Calibri"/>
                <a:sym typeface="Calibri"/>
              </a:rPr>
              <a:t>In the field of ideological basis we recognize pendulum movement in long cycles in economic history? </a:t>
            </a:r>
            <a:br>
              <a:rPr b="1" i="0" lang="en-US" sz="2160" u="none" cap="none" strike="noStrike">
                <a:solidFill>
                  <a:schemeClr val="dk1"/>
                </a:solidFill>
                <a:latin typeface="Calibri"/>
                <a:ea typeface="Calibri"/>
                <a:cs typeface="Calibri"/>
                <a:sym typeface="Calibri"/>
              </a:rPr>
            </a:br>
            <a:r>
              <a:rPr b="1" i="0" lang="en-US" sz="2160" u="none" cap="none" strike="noStrike">
                <a:solidFill>
                  <a:schemeClr val="dk1"/>
                </a:solidFill>
                <a:latin typeface="Calibri"/>
                <a:ea typeface="Calibri"/>
                <a:cs typeface="Calibri"/>
                <a:sym typeface="Calibri"/>
              </a:rPr>
              <a:t>More state or more market</a:t>
            </a:r>
            <a:endParaRPr/>
          </a:p>
        </p:txBody>
      </p:sp>
      <p:grpSp>
        <p:nvGrpSpPr>
          <p:cNvPr id="394" name="Shape 394"/>
          <p:cNvGrpSpPr/>
          <p:nvPr/>
        </p:nvGrpSpPr>
        <p:grpSpPr>
          <a:xfrm>
            <a:off x="2289651" y="1102058"/>
            <a:ext cx="8895426" cy="4386919"/>
            <a:chOff x="14870" y="-695439"/>
            <a:chExt cx="8895426" cy="4386919"/>
          </a:xfrm>
        </p:grpSpPr>
        <p:sp>
          <p:nvSpPr>
            <p:cNvPr id="395" name="Shape 395"/>
            <p:cNvSpPr/>
            <p:nvPr/>
          </p:nvSpPr>
          <p:spPr>
            <a:xfrm>
              <a:off x="14870" y="327124"/>
              <a:ext cx="1707577" cy="2333723"/>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txBox="1"/>
            <p:nvPr/>
          </p:nvSpPr>
          <p:spPr>
            <a:xfrm>
              <a:off x="64883" y="377137"/>
              <a:ext cx="1607551" cy="1733613"/>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110000"/>
                </a:lnSpc>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Protectionist state to strengthen the prince.</a:t>
              </a:r>
              <a:endParaRPr/>
            </a:p>
            <a:p>
              <a:pPr indent="-114300" lvl="1" marL="114300" marR="0" rtl="0" algn="l">
                <a:lnSpc>
                  <a:spcPct val="110000"/>
                </a:lnSpc>
                <a:spcBef>
                  <a:spcPts val="21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Stage of formation of the </a:t>
              </a:r>
              <a:r>
                <a:rPr b="0" i="0" lang="en-US" sz="1400" u="sng" cap="none" strike="noStrike">
                  <a:solidFill>
                    <a:schemeClr val="dk1"/>
                  </a:solidFill>
                  <a:latin typeface="Arial Narrow"/>
                  <a:ea typeface="Arial Narrow"/>
                  <a:cs typeface="Arial Narrow"/>
                  <a:sym typeface="Arial Narrow"/>
                </a:rPr>
                <a:t>National States</a:t>
              </a:r>
              <a:r>
                <a:rPr b="0" i="0" lang="en-US" sz="1400" u="none" cap="none" strike="noStrike">
                  <a:solidFill>
                    <a:schemeClr val="dk1"/>
                  </a:solidFill>
                  <a:latin typeface="Arial Narrow"/>
                  <a:ea typeface="Arial Narrow"/>
                  <a:cs typeface="Arial Narrow"/>
                  <a:sym typeface="Arial Narrow"/>
                </a:rPr>
                <a:t>.</a:t>
              </a:r>
              <a:endParaRPr/>
            </a:p>
          </p:txBody>
        </p:sp>
        <p:sp>
          <p:nvSpPr>
            <p:cNvPr id="397" name="Shape 397"/>
            <p:cNvSpPr/>
            <p:nvPr/>
          </p:nvSpPr>
          <p:spPr>
            <a:xfrm rot="459813">
              <a:off x="918275" y="1343853"/>
              <a:ext cx="2210131" cy="2210131"/>
            </a:xfrm>
            <a:custGeom>
              <a:pathLst>
                <a:path extrusionOk="0" h="120000" w="120000">
                  <a:moveTo>
                    <a:pt x="16583" y="97581"/>
                  </a:moveTo>
                  <a:lnTo>
                    <a:pt x="19507" y="95050"/>
                  </a:lnTo>
                  <a:lnTo>
                    <a:pt x="19507" y="95050"/>
                  </a:lnTo>
                  <a:cubicBezTo>
                    <a:pt x="31371" y="108757"/>
                    <a:pt x="49364" y="115531"/>
                    <a:pt x="67322" y="113053"/>
                  </a:cubicBezTo>
                  <a:cubicBezTo>
                    <a:pt x="85279" y="110575"/>
                    <a:pt x="100765" y="99180"/>
                    <a:pt x="108473" y="82773"/>
                  </a:cubicBezTo>
                  <a:lnTo>
                    <a:pt x="106039" y="81967"/>
                  </a:lnTo>
                  <a:lnTo>
                    <a:pt x="112681" y="77428"/>
                  </a:lnTo>
                  <a:lnTo>
                    <a:pt x="114604" y="84801"/>
                  </a:lnTo>
                  <a:lnTo>
                    <a:pt x="112169" y="83995"/>
                  </a:lnTo>
                  <a:lnTo>
                    <a:pt x="112169" y="83995"/>
                  </a:lnTo>
                  <a:cubicBezTo>
                    <a:pt x="104012" y="101729"/>
                    <a:pt x="87405" y="114104"/>
                    <a:pt x="68080" y="116851"/>
                  </a:cubicBezTo>
                  <a:cubicBezTo>
                    <a:pt x="48755" y="119598"/>
                    <a:pt x="29358" y="112339"/>
                    <a:pt x="16583" y="97581"/>
                  </a:cubicBezTo>
                  <a:close/>
                </a:path>
              </a:pathLst>
            </a:cu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8" name="Shape 398"/>
            <p:cNvSpPr/>
            <p:nvPr/>
          </p:nvSpPr>
          <p:spPr>
            <a:xfrm>
              <a:off x="394324" y="2013349"/>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Shape 399"/>
            <p:cNvSpPr txBox="1"/>
            <p:nvPr/>
          </p:nvSpPr>
          <p:spPr>
            <a:xfrm>
              <a:off x="419597" y="2038622"/>
              <a:ext cx="1467300" cy="812345"/>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MERCANTILISMO</a:t>
              </a:r>
              <a:r>
                <a:rPr lang="en-US" sz="1400">
                  <a:solidFill>
                    <a:schemeClr val="dk1"/>
                  </a:solidFill>
                  <a:latin typeface="Calibri"/>
                  <a:ea typeface="Calibri"/>
                  <a:cs typeface="Calibri"/>
                  <a:sym typeface="Calibri"/>
                </a:rPr>
                <a:t> (XV century to XVIII century)</a:t>
              </a:r>
              <a:endParaRPr sz="1400">
                <a:solidFill>
                  <a:schemeClr val="dk1"/>
                </a:solidFill>
                <a:latin typeface="Arial Narrow"/>
                <a:ea typeface="Arial Narrow"/>
                <a:cs typeface="Arial Narrow"/>
                <a:sym typeface="Arial Narrow"/>
              </a:endParaRPr>
            </a:p>
          </p:txBody>
        </p:sp>
        <p:sp>
          <p:nvSpPr>
            <p:cNvPr id="400" name="Shape 400"/>
            <p:cNvSpPr/>
            <p:nvPr/>
          </p:nvSpPr>
          <p:spPr>
            <a:xfrm>
              <a:off x="2265313" y="275323"/>
              <a:ext cx="2022027" cy="2474816"/>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Shape 401"/>
            <p:cNvSpPr txBox="1"/>
            <p:nvPr/>
          </p:nvSpPr>
          <p:spPr>
            <a:xfrm>
              <a:off x="2322265" y="862593"/>
              <a:ext cx="1908123" cy="1830594"/>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90000"/>
                </a:lnSpc>
                <a:spcBef>
                  <a:spcPts val="0"/>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Adam Smith laissez-faire</a:t>
              </a:r>
              <a:endParaRPr/>
            </a:p>
            <a:p>
              <a:pPr indent="-114300" lvl="1" marL="114300" marR="0" rtl="0" algn="l">
                <a:lnSpc>
                  <a:spcPct val="90000"/>
                </a:lnSpc>
                <a:spcBef>
                  <a:spcPts val="188"/>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The tasks of the government are to protect the life and property of the people.</a:t>
              </a:r>
              <a:endParaRPr/>
            </a:p>
            <a:p>
              <a:pPr indent="-114300" lvl="1" marL="114300" marR="0" rtl="0" algn="l">
                <a:lnSpc>
                  <a:spcPct val="90000"/>
                </a:lnSpc>
                <a:spcBef>
                  <a:spcPts val="188"/>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Administrative government, which favors the development of an economic group. </a:t>
              </a:r>
              <a:endParaRPr/>
            </a:p>
          </p:txBody>
        </p:sp>
        <p:sp>
          <p:nvSpPr>
            <p:cNvPr id="402" name="Shape 402"/>
            <p:cNvSpPr/>
            <p:nvPr/>
          </p:nvSpPr>
          <p:spPr>
            <a:xfrm rot="-364950">
              <a:off x="3146048" y="-573915"/>
              <a:ext cx="2422460" cy="2422460"/>
            </a:xfrm>
            <a:custGeom>
              <a:pathLst>
                <a:path extrusionOk="0" h="120000" w="120000">
                  <a:moveTo>
                    <a:pt x="18310" y="20185"/>
                  </a:moveTo>
                  <a:lnTo>
                    <a:pt x="18310" y="20185"/>
                  </a:lnTo>
                  <a:cubicBezTo>
                    <a:pt x="31916" y="5938"/>
                    <a:pt x="51855" y="-374"/>
                    <a:pt x="71181" y="3447"/>
                  </a:cubicBezTo>
                  <a:cubicBezTo>
                    <a:pt x="90506" y="7267"/>
                    <a:pt x="106543" y="20692"/>
                    <a:pt x="113704" y="39044"/>
                  </a:cubicBezTo>
                  <a:lnTo>
                    <a:pt x="115962" y="38418"/>
                  </a:lnTo>
                  <a:lnTo>
                    <a:pt x="113851" y="45065"/>
                  </a:lnTo>
                  <a:lnTo>
                    <a:pt x="108029" y="40618"/>
                  </a:lnTo>
                  <a:lnTo>
                    <a:pt x="110286" y="39992"/>
                  </a:lnTo>
                  <a:lnTo>
                    <a:pt x="110286" y="39992"/>
                  </a:lnTo>
                  <a:cubicBezTo>
                    <a:pt x="103472" y="22868"/>
                    <a:pt x="88412" y="10388"/>
                    <a:pt x="70320" y="6873"/>
                  </a:cubicBezTo>
                  <a:cubicBezTo>
                    <a:pt x="52228" y="3359"/>
                    <a:pt x="33591" y="9293"/>
                    <a:pt x="20862" y="22621"/>
                  </a:cubicBezTo>
                  <a:close/>
                </a:path>
              </a:pathLst>
            </a:cu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3" name="Shape 403"/>
            <p:cNvSpPr/>
            <p:nvPr/>
          </p:nvSpPr>
          <p:spPr>
            <a:xfrm>
              <a:off x="2778214" y="0"/>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Shape 404"/>
            <p:cNvSpPr txBox="1"/>
            <p:nvPr/>
          </p:nvSpPr>
          <p:spPr>
            <a:xfrm>
              <a:off x="2803487" y="25273"/>
              <a:ext cx="1467300" cy="812345"/>
            </a:xfrm>
            <a:prstGeom prst="rect">
              <a:avLst/>
            </a:prstGeom>
            <a:noFill/>
            <a:ln>
              <a:noFill/>
            </a:ln>
          </p:spPr>
          <p:txBody>
            <a:bodyPr anchorCtr="0" anchor="ctr" bIns="15225" lIns="22850" spcFirstLastPara="1" rIns="22850"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ECONOMIC LIBERALISM </a:t>
              </a:r>
              <a:r>
                <a:rPr lang="en-US" sz="1200">
                  <a:solidFill>
                    <a:schemeClr val="dk1"/>
                  </a:solidFill>
                  <a:latin typeface="Calibri"/>
                  <a:ea typeface="Calibri"/>
                  <a:cs typeface="Calibri"/>
                  <a:sym typeface="Calibri"/>
                </a:rPr>
                <a:t>(eighteenth century to thirty years of the twentieth century)</a:t>
              </a:r>
              <a:endParaRPr sz="1200">
                <a:solidFill>
                  <a:schemeClr val="dk1"/>
                </a:solidFill>
                <a:latin typeface="Calibri"/>
                <a:ea typeface="Calibri"/>
                <a:cs typeface="Calibri"/>
                <a:sym typeface="Calibri"/>
              </a:endParaRPr>
            </a:p>
          </p:txBody>
        </p:sp>
        <p:sp>
          <p:nvSpPr>
            <p:cNvPr id="405" name="Shape 405"/>
            <p:cNvSpPr/>
            <p:nvPr/>
          </p:nvSpPr>
          <p:spPr>
            <a:xfrm>
              <a:off x="4635176" y="242902"/>
              <a:ext cx="1990352" cy="2502167"/>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6" name="Shape 406"/>
            <p:cNvSpPr txBox="1"/>
            <p:nvPr/>
          </p:nvSpPr>
          <p:spPr>
            <a:xfrm>
              <a:off x="4692758" y="300484"/>
              <a:ext cx="1875188" cy="1850824"/>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100000"/>
                </a:lnSpc>
                <a:spcBef>
                  <a:spcPts val="0"/>
                </a:spcBef>
                <a:spcAft>
                  <a:spcPts val="0"/>
                </a:spcAft>
                <a:buClr>
                  <a:schemeClr val="dk1"/>
                </a:buClr>
                <a:buSzPts val="1200"/>
                <a:buFont typeface="Arial Narrow"/>
                <a:buChar char="•"/>
              </a:pPr>
              <a:r>
                <a:rPr b="0" i="0" lang="en-US" sz="1200" u="sng" cap="none" strike="noStrike">
                  <a:solidFill>
                    <a:schemeClr val="dk1"/>
                  </a:solidFill>
                  <a:latin typeface="Arial Narrow"/>
                  <a:ea typeface="Arial Narrow"/>
                  <a:cs typeface="Arial Narrow"/>
                  <a:sym typeface="Arial Narrow"/>
                </a:rPr>
                <a:t>Welfare state</a:t>
              </a:r>
              <a:r>
                <a:rPr b="0" i="0" lang="en-US" sz="1200" u="none" cap="none" strike="noStrike">
                  <a:solidFill>
                    <a:schemeClr val="dk1"/>
                  </a:solidFill>
                  <a:latin typeface="Arial Narrow"/>
                  <a:ea typeface="Arial Narrow"/>
                  <a:cs typeface="Arial Narrow"/>
                  <a:sym typeface="Arial Narrow"/>
                </a:rPr>
                <a:t>: a strong State capable of regulating and achieving, through fiscal policy, the full employment of the economy.</a:t>
              </a:r>
              <a:endParaRPr b="0" i="0" sz="1200" u="none" cap="none" strike="noStrike">
                <a:solidFill>
                  <a:schemeClr val="dk1"/>
                </a:solidFill>
                <a:latin typeface="Arial Narrow"/>
                <a:ea typeface="Arial Narrow"/>
                <a:cs typeface="Arial Narrow"/>
                <a:sym typeface="Arial Narrow"/>
              </a:endParaRPr>
            </a:p>
            <a:p>
              <a:pPr indent="-114300" lvl="1" marL="114300" marR="0" rtl="0" algn="l">
                <a:lnSpc>
                  <a:spcPct val="100000"/>
                </a:lnSpc>
                <a:spcBef>
                  <a:spcPts val="180"/>
                </a:spcBef>
                <a:spcAft>
                  <a:spcPts val="0"/>
                </a:spcAft>
                <a:buClr>
                  <a:schemeClr val="dk1"/>
                </a:buClr>
                <a:buSzPts val="1200"/>
                <a:buFont typeface="Arial Narrow"/>
                <a:buChar char="•"/>
              </a:pPr>
              <a:r>
                <a:rPr b="0" i="0" lang="en-US" sz="1200" u="none" cap="none" strike="noStrike">
                  <a:solidFill>
                    <a:schemeClr val="dk1"/>
                  </a:solidFill>
                  <a:latin typeface="Arial Narrow"/>
                  <a:ea typeface="Arial Narrow"/>
                  <a:cs typeface="Arial Narrow"/>
                  <a:sym typeface="Arial Narrow"/>
                </a:rPr>
                <a:t>Its adoption is generalized in the western world at the end of WW II - Marshall Plan</a:t>
              </a:r>
              <a:endParaRPr/>
            </a:p>
          </p:txBody>
        </p:sp>
        <p:sp>
          <p:nvSpPr>
            <p:cNvPr id="407" name="Shape 407"/>
            <p:cNvSpPr/>
            <p:nvPr/>
          </p:nvSpPr>
          <p:spPr>
            <a:xfrm>
              <a:off x="5492108" y="1300393"/>
              <a:ext cx="2094451" cy="2094451"/>
            </a:xfrm>
            <a:custGeom>
              <a:pathLst>
                <a:path extrusionOk="0" h="120000" w="120000">
                  <a:moveTo>
                    <a:pt x="23132" y="103837"/>
                  </a:moveTo>
                  <a:lnTo>
                    <a:pt x="25758" y="100715"/>
                  </a:lnTo>
                  <a:lnTo>
                    <a:pt x="25758" y="100715"/>
                  </a:lnTo>
                  <a:cubicBezTo>
                    <a:pt x="39486" y="112260"/>
                    <a:pt x="58108" y="116110"/>
                    <a:pt x="75289" y="110955"/>
                  </a:cubicBezTo>
                  <a:cubicBezTo>
                    <a:pt x="92470" y="105800"/>
                    <a:pt x="105896" y="92335"/>
                    <a:pt x="111000" y="75139"/>
                  </a:cubicBezTo>
                  <a:lnTo>
                    <a:pt x="108331" y="74704"/>
                  </a:lnTo>
                  <a:lnTo>
                    <a:pt x="114522" y="68877"/>
                  </a:lnTo>
                  <a:lnTo>
                    <a:pt x="117728" y="76234"/>
                  </a:lnTo>
                  <a:lnTo>
                    <a:pt x="115058" y="75799"/>
                  </a:lnTo>
                  <a:cubicBezTo>
                    <a:pt x="109705" y="94452"/>
                    <a:pt x="95272" y="109126"/>
                    <a:pt x="76711" y="114788"/>
                  </a:cubicBezTo>
                  <a:cubicBezTo>
                    <a:pt x="58149" y="120449"/>
                    <a:pt x="37984" y="116328"/>
                    <a:pt x="23132" y="103837"/>
                  </a:cubicBezTo>
                  <a:close/>
                </a:path>
              </a:pathLst>
            </a:cu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nvSpPr>
          <p:spPr>
            <a:xfrm>
              <a:off x="5156026" y="2230608"/>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Shape 409"/>
            <p:cNvSpPr txBox="1"/>
            <p:nvPr/>
          </p:nvSpPr>
          <p:spPr>
            <a:xfrm>
              <a:off x="5181299" y="2255881"/>
              <a:ext cx="1467300" cy="812345"/>
            </a:xfrm>
            <a:prstGeom prst="rect">
              <a:avLst/>
            </a:prstGeom>
            <a:noFill/>
            <a:ln>
              <a:noFill/>
            </a:ln>
          </p:spPr>
          <p:txBody>
            <a:bodyPr anchorCtr="0" anchor="ctr" bIns="16500" lIns="24750" spcFirstLastPara="1" rIns="2475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1" lang="en-US" sz="1300">
                  <a:solidFill>
                    <a:schemeClr val="dk1"/>
                  </a:solidFill>
                  <a:latin typeface="Calibri"/>
                  <a:ea typeface="Calibri"/>
                  <a:cs typeface="Calibri"/>
                  <a:sym typeface="Calibri"/>
                </a:rPr>
                <a:t>KEYNESIANISM</a:t>
              </a:r>
              <a:r>
                <a:rPr lang="en-US" sz="1300">
                  <a:solidFill>
                    <a:schemeClr val="dk1"/>
                  </a:solidFill>
                  <a:latin typeface="Calibri"/>
                  <a:ea typeface="Calibri"/>
                  <a:cs typeface="Calibri"/>
                  <a:sym typeface="Calibri"/>
                </a:rPr>
                <a:t> (1930s to 1970s)</a:t>
              </a:r>
              <a:endParaRPr sz="1300">
                <a:solidFill>
                  <a:schemeClr val="dk1"/>
                </a:solidFill>
                <a:latin typeface="Arial Narrow"/>
                <a:ea typeface="Arial Narrow"/>
                <a:cs typeface="Arial Narrow"/>
                <a:sym typeface="Arial Narrow"/>
              </a:endParaRPr>
            </a:p>
          </p:txBody>
        </p:sp>
        <p:sp>
          <p:nvSpPr>
            <p:cNvPr id="410" name="Shape 410"/>
            <p:cNvSpPr/>
            <p:nvPr/>
          </p:nvSpPr>
          <p:spPr>
            <a:xfrm>
              <a:off x="7012988" y="300498"/>
              <a:ext cx="1707577" cy="2386974"/>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1" name="Shape 411"/>
            <p:cNvSpPr txBox="1"/>
            <p:nvPr/>
          </p:nvSpPr>
          <p:spPr>
            <a:xfrm>
              <a:off x="7063001" y="862006"/>
              <a:ext cx="1607551" cy="1775454"/>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100000"/>
                </a:lnSpc>
                <a:spcBef>
                  <a:spcPts val="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Government that favors the development of an economic group.</a:t>
              </a:r>
              <a:endParaRPr b="0" i="0" sz="1400" u="none" cap="none" strike="noStrike">
                <a:solidFill>
                  <a:schemeClr val="dk1"/>
                </a:solidFill>
                <a:latin typeface="Arial Narrow"/>
                <a:ea typeface="Arial Narrow"/>
                <a:cs typeface="Arial Narrow"/>
                <a:sym typeface="Arial Narrow"/>
              </a:endParaRPr>
            </a:p>
            <a:p>
              <a:pPr indent="-114300" lvl="1" marL="114300" marR="0" rtl="0" algn="l">
                <a:lnSpc>
                  <a:spcPct val="100000"/>
                </a:lnSpc>
                <a:spcBef>
                  <a:spcPts val="210"/>
                </a:spcBef>
                <a:spcAft>
                  <a:spcPts val="0"/>
                </a:spcAft>
                <a:buClr>
                  <a:schemeClr val="dk1"/>
                </a:buClr>
                <a:buSzPts val="1400"/>
                <a:buFont typeface="Arial Narrow"/>
                <a:buChar char="•"/>
              </a:pPr>
              <a:r>
                <a:rPr b="0" i="0" lang="en-US" sz="1400" u="none" cap="none" strike="noStrike">
                  <a:solidFill>
                    <a:schemeClr val="dk1"/>
                  </a:solidFill>
                  <a:latin typeface="Arial Narrow"/>
                  <a:ea typeface="Arial Narrow"/>
                  <a:cs typeface="Arial Narrow"/>
                  <a:sym typeface="Arial Narrow"/>
                </a:rPr>
                <a:t>Adopt structural adjustment policies.</a:t>
              </a:r>
              <a:endParaRPr/>
            </a:p>
          </p:txBody>
        </p:sp>
        <p:sp>
          <p:nvSpPr>
            <p:cNvPr id="412" name="Shape 412"/>
            <p:cNvSpPr/>
            <p:nvPr/>
          </p:nvSpPr>
          <p:spPr>
            <a:xfrm>
              <a:off x="7392450" y="0"/>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Shape 413"/>
            <p:cNvSpPr txBox="1"/>
            <p:nvPr/>
          </p:nvSpPr>
          <p:spPr>
            <a:xfrm>
              <a:off x="7417723" y="25273"/>
              <a:ext cx="1467300" cy="812345"/>
            </a:xfrm>
            <a:prstGeom prst="rect">
              <a:avLst/>
            </a:prstGeom>
            <a:noFill/>
            <a:ln>
              <a:noFill/>
            </a:ln>
          </p:spPr>
          <p:txBody>
            <a:bodyPr anchorCtr="0" anchor="ctr" bIns="16500" lIns="24750" spcFirstLastPara="1" rIns="24750" wrap="square" tIns="16500">
              <a:noAutofit/>
            </a:bodyPr>
            <a:lstStyle/>
            <a:p>
              <a:pPr indent="0" lvl="0" marL="0" marR="0" rtl="0" algn="ctr">
                <a:lnSpc>
                  <a:spcPct val="90000"/>
                </a:lnSpc>
                <a:spcBef>
                  <a:spcPts val="0"/>
                </a:spcBef>
                <a:spcAft>
                  <a:spcPts val="0"/>
                </a:spcAft>
                <a:buClr>
                  <a:schemeClr val="dk1"/>
                </a:buClr>
                <a:buSzPts val="1300"/>
                <a:buFont typeface="Arial Narrow"/>
                <a:buNone/>
              </a:pPr>
              <a:r>
                <a:rPr b="1" lang="en-US" sz="1300">
                  <a:solidFill>
                    <a:schemeClr val="dk1"/>
                  </a:solidFill>
                  <a:latin typeface="Arial Narrow"/>
                  <a:ea typeface="Arial Narrow"/>
                  <a:cs typeface="Arial Narrow"/>
                  <a:sym typeface="Arial Narrow"/>
                </a:rPr>
                <a:t>NEOLIBERALISM</a:t>
              </a:r>
              <a:r>
                <a:rPr lang="en-US" sz="1300">
                  <a:solidFill>
                    <a:schemeClr val="dk1"/>
                  </a:solidFill>
                  <a:latin typeface="Arial Narrow"/>
                  <a:ea typeface="Arial Narrow"/>
                  <a:cs typeface="Arial Narrow"/>
                  <a:sym typeface="Arial Narrow"/>
                </a:rPr>
                <a:t> Influence from the end of the seventies of the last century to the date</a:t>
              </a:r>
              <a:endParaRPr/>
            </a:p>
          </p:txBody>
        </p:sp>
      </p:grpSp>
      <p:sp>
        <p:nvSpPr>
          <p:cNvPr id="414" name="Shape 414"/>
          <p:cNvSpPr txBox="1"/>
          <p:nvPr/>
        </p:nvSpPr>
        <p:spPr>
          <a:xfrm>
            <a:off x="1103613" y="4652093"/>
            <a:ext cx="809625" cy="546100"/>
          </a:xfrm>
          <a:prstGeom prst="rect">
            <a:avLst/>
          </a:prstGeom>
          <a:noFill/>
          <a:ln cap="flat" cmpd="sng" w="25400">
            <a:solidFill>
              <a:schemeClr val="accent1"/>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Arial Narrow"/>
                <a:ea typeface="Arial Narrow"/>
                <a:cs typeface="Arial Narrow"/>
                <a:sym typeface="Arial Narrow"/>
              </a:rPr>
              <a:t>More state</a:t>
            </a:r>
            <a:endParaRPr/>
          </a:p>
        </p:txBody>
      </p:sp>
      <p:sp>
        <p:nvSpPr>
          <p:cNvPr id="415" name="Shape 415"/>
          <p:cNvSpPr txBox="1"/>
          <p:nvPr/>
        </p:nvSpPr>
        <p:spPr>
          <a:xfrm>
            <a:off x="1033479" y="1462348"/>
            <a:ext cx="879475" cy="549275"/>
          </a:xfrm>
          <a:prstGeom prst="rect">
            <a:avLst/>
          </a:prstGeom>
          <a:noFill/>
          <a:ln cap="flat" cmpd="sng" w="25400">
            <a:solidFill>
              <a:schemeClr val="accent1"/>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Arial Narrow"/>
                <a:ea typeface="Arial Narrow"/>
                <a:cs typeface="Arial Narrow"/>
                <a:sym typeface="Arial Narrow"/>
              </a:rPr>
              <a:t>More market</a:t>
            </a:r>
            <a:endParaRPr/>
          </a:p>
        </p:txBody>
      </p:sp>
      <p:sp>
        <p:nvSpPr>
          <p:cNvPr id="416" name="Shape 416"/>
          <p:cNvSpPr/>
          <p:nvPr/>
        </p:nvSpPr>
        <p:spPr>
          <a:xfrm>
            <a:off x="1324277" y="2116082"/>
            <a:ext cx="228600" cy="2431552"/>
          </a:xfrm>
          <a:prstGeom prst="upDownArrow">
            <a:avLst>
              <a:gd fmla="val 50000" name="adj1"/>
              <a:gd fmla="val 49991" name="adj2"/>
            </a:avLst>
          </a:prstGeom>
          <a:noFill/>
          <a:ln cap="flat" cmpd="sng" w="19050">
            <a:solidFill>
              <a:schemeClr val="accent1"/>
            </a:solidFill>
            <a:prstDash val="solid"/>
            <a:miter lim="800000"/>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grpSp>
        <p:nvGrpSpPr>
          <p:cNvPr id="417" name="Shape 417"/>
          <p:cNvGrpSpPr/>
          <p:nvPr/>
        </p:nvGrpSpPr>
        <p:grpSpPr>
          <a:xfrm>
            <a:off x="1915824" y="5526739"/>
            <a:ext cx="9795507" cy="714474"/>
            <a:chOff x="2871" y="0"/>
            <a:chExt cx="9795507" cy="714474"/>
          </a:xfrm>
        </p:grpSpPr>
        <p:sp>
          <p:nvSpPr>
            <p:cNvPr id="418" name="Shape 418"/>
            <p:cNvSpPr/>
            <p:nvPr/>
          </p:nvSpPr>
          <p:spPr>
            <a:xfrm>
              <a:off x="2871" y="0"/>
              <a:ext cx="2881031" cy="714474"/>
            </a:xfrm>
            <a:prstGeom prst="homePlate">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Shape 419"/>
            <p:cNvSpPr txBox="1"/>
            <p:nvPr/>
          </p:nvSpPr>
          <p:spPr>
            <a:xfrm>
              <a:off x="2871" y="0"/>
              <a:ext cx="2702413" cy="714474"/>
            </a:xfrm>
            <a:prstGeom prst="rect">
              <a:avLst/>
            </a:prstGeom>
            <a:noFill/>
            <a:ln>
              <a:noFill/>
            </a:ln>
          </p:spPr>
          <p:txBody>
            <a:bodyPr anchorCtr="0" anchor="ctr" bIns="40000" lIns="8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Formation of the National States: The prince and his court</a:t>
              </a:r>
              <a:endParaRPr sz="1500">
                <a:solidFill>
                  <a:schemeClr val="dk1"/>
                </a:solidFill>
                <a:latin typeface="Calibri"/>
                <a:ea typeface="Calibri"/>
                <a:cs typeface="Calibri"/>
                <a:sym typeface="Calibri"/>
              </a:endParaRPr>
            </a:p>
          </p:txBody>
        </p:sp>
        <p:sp>
          <p:nvSpPr>
            <p:cNvPr id="420" name="Shape 420"/>
            <p:cNvSpPr/>
            <p:nvPr/>
          </p:nvSpPr>
          <p:spPr>
            <a:xfrm>
              <a:off x="2307696" y="0"/>
              <a:ext cx="2881031" cy="714474"/>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txBox="1"/>
            <p:nvPr/>
          </p:nvSpPr>
          <p:spPr>
            <a:xfrm>
              <a:off x="2664933" y="0"/>
              <a:ext cx="2166557" cy="714474"/>
            </a:xfrm>
            <a:prstGeom prst="rect">
              <a:avLst/>
            </a:prstGeom>
            <a:noFill/>
            <a:ln>
              <a:noFill/>
            </a:ln>
          </p:spPr>
          <p:txBody>
            <a:bodyPr anchorCtr="0" anchor="ctr" bIns="40000" lIns="6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The representatives of industrial capital</a:t>
              </a:r>
              <a:endParaRPr sz="1500">
                <a:solidFill>
                  <a:schemeClr val="dk1"/>
                </a:solidFill>
                <a:latin typeface="Arial Narrow"/>
                <a:ea typeface="Arial Narrow"/>
                <a:cs typeface="Arial Narrow"/>
                <a:sym typeface="Arial Narrow"/>
              </a:endParaRPr>
            </a:p>
          </p:txBody>
        </p:sp>
        <p:sp>
          <p:nvSpPr>
            <p:cNvPr id="422" name="Shape 422"/>
            <p:cNvSpPr/>
            <p:nvPr/>
          </p:nvSpPr>
          <p:spPr>
            <a:xfrm>
              <a:off x="4612522" y="0"/>
              <a:ext cx="2881031" cy="714474"/>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3" name="Shape 423"/>
            <p:cNvSpPr txBox="1"/>
            <p:nvPr/>
          </p:nvSpPr>
          <p:spPr>
            <a:xfrm>
              <a:off x="4969759" y="0"/>
              <a:ext cx="2166557" cy="714474"/>
            </a:xfrm>
            <a:prstGeom prst="rect">
              <a:avLst/>
            </a:prstGeom>
            <a:noFill/>
            <a:ln>
              <a:noFill/>
            </a:ln>
          </p:spPr>
          <p:txBody>
            <a:bodyPr anchorCtr="0" anchor="ctr" bIns="40000" lIns="6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The defenders of the Welfare Economy</a:t>
              </a:r>
              <a:endParaRPr sz="1500">
                <a:solidFill>
                  <a:schemeClr val="dk1"/>
                </a:solidFill>
                <a:latin typeface="Arial Narrow"/>
                <a:ea typeface="Arial Narrow"/>
                <a:cs typeface="Arial Narrow"/>
                <a:sym typeface="Arial Narrow"/>
              </a:endParaRPr>
            </a:p>
          </p:txBody>
        </p:sp>
        <p:sp>
          <p:nvSpPr>
            <p:cNvPr id="424" name="Shape 424"/>
            <p:cNvSpPr/>
            <p:nvPr/>
          </p:nvSpPr>
          <p:spPr>
            <a:xfrm>
              <a:off x="6917347" y="0"/>
              <a:ext cx="2881031" cy="714474"/>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5" name="Shape 425"/>
            <p:cNvSpPr txBox="1"/>
            <p:nvPr/>
          </p:nvSpPr>
          <p:spPr>
            <a:xfrm>
              <a:off x="7274584" y="0"/>
              <a:ext cx="2166557" cy="714474"/>
            </a:xfrm>
            <a:prstGeom prst="rect">
              <a:avLst/>
            </a:prstGeom>
            <a:noFill/>
            <a:ln>
              <a:noFill/>
            </a:ln>
          </p:spPr>
          <p:txBody>
            <a:bodyPr anchorCtr="0" anchor="ctr" bIns="40000" lIns="6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The transnationals and the representatives of financial capital</a:t>
              </a:r>
              <a:endParaRPr sz="1500">
                <a:solidFill>
                  <a:schemeClr val="dk1"/>
                </a:solidFill>
                <a:latin typeface="Arial Narrow"/>
                <a:ea typeface="Arial Narrow"/>
                <a:cs typeface="Arial Narrow"/>
                <a:sym typeface="Arial Narrow"/>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grpSp>
        <p:nvGrpSpPr>
          <p:cNvPr id="430" name="Shape 430"/>
          <p:cNvGrpSpPr/>
          <p:nvPr/>
        </p:nvGrpSpPr>
        <p:grpSpPr>
          <a:xfrm>
            <a:off x="661277" y="1314762"/>
            <a:ext cx="5112112" cy="4939749"/>
            <a:chOff x="322610" y="50405"/>
            <a:chExt cx="5112112" cy="4939749"/>
          </a:xfrm>
        </p:grpSpPr>
        <p:sp>
          <p:nvSpPr>
            <p:cNvPr id="431" name="Shape 431"/>
            <p:cNvSpPr/>
            <p:nvPr/>
          </p:nvSpPr>
          <p:spPr>
            <a:xfrm>
              <a:off x="1568120" y="50405"/>
              <a:ext cx="2621091" cy="2621091"/>
            </a:xfrm>
            <a:prstGeom prst="ellipse">
              <a:avLst/>
            </a:prstGeom>
            <a:solidFill>
              <a:srgbClr val="89B72F">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2" name="Shape 432"/>
            <p:cNvSpPr txBox="1"/>
            <p:nvPr/>
          </p:nvSpPr>
          <p:spPr>
            <a:xfrm>
              <a:off x="1870554" y="403244"/>
              <a:ext cx="2016224" cy="83169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It is a powerful instrument of economic policy</a:t>
              </a:r>
              <a:endParaRPr/>
            </a:p>
          </p:txBody>
        </p:sp>
        <p:sp>
          <p:nvSpPr>
            <p:cNvPr id="433" name="Shape 433"/>
            <p:cNvSpPr/>
            <p:nvPr/>
          </p:nvSpPr>
          <p:spPr>
            <a:xfrm>
              <a:off x="2813631" y="1209734"/>
              <a:ext cx="2621091" cy="2621091"/>
            </a:xfrm>
            <a:prstGeom prst="ellipse">
              <a:avLst/>
            </a:prstGeom>
            <a:solidFill>
              <a:srgbClr val="9BCA4B">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4" name="Shape 434"/>
            <p:cNvSpPr txBox="1"/>
            <p:nvPr/>
          </p:nvSpPr>
          <p:spPr>
            <a:xfrm>
              <a:off x="4224987" y="1512167"/>
              <a:ext cx="1008112" cy="201622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Reflects government priorities</a:t>
              </a:r>
              <a:endParaRPr/>
            </a:p>
          </p:txBody>
        </p:sp>
        <p:sp>
          <p:nvSpPr>
            <p:cNvPr id="435" name="Shape 435"/>
            <p:cNvSpPr/>
            <p:nvPr/>
          </p:nvSpPr>
          <p:spPr>
            <a:xfrm>
              <a:off x="1568120" y="2369063"/>
              <a:ext cx="2621091" cy="2621091"/>
            </a:xfrm>
            <a:prstGeom prst="ellipse">
              <a:avLst/>
            </a:prstGeom>
            <a:solidFill>
              <a:srgbClr val="ABD372">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Shape 436"/>
            <p:cNvSpPr txBox="1"/>
            <p:nvPr/>
          </p:nvSpPr>
          <p:spPr>
            <a:xfrm>
              <a:off x="1870554" y="3805622"/>
              <a:ext cx="2016224" cy="83169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Influences people's quality of life</a:t>
              </a:r>
              <a:endParaRPr/>
            </a:p>
          </p:txBody>
        </p:sp>
        <p:sp>
          <p:nvSpPr>
            <p:cNvPr id="437" name="Shape 437"/>
            <p:cNvSpPr/>
            <p:nvPr/>
          </p:nvSpPr>
          <p:spPr>
            <a:xfrm>
              <a:off x="322610" y="1209734"/>
              <a:ext cx="2621091" cy="2621091"/>
            </a:xfrm>
            <a:prstGeom prst="ellipse">
              <a:avLst/>
            </a:prstGeom>
            <a:solidFill>
              <a:srgbClr val="BEDB98">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8" name="Shape 438"/>
            <p:cNvSpPr txBox="1"/>
            <p:nvPr/>
          </p:nvSpPr>
          <p:spPr>
            <a:xfrm>
              <a:off x="524233" y="1512167"/>
              <a:ext cx="1008112" cy="201622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Reports on the dominant ideology and long economic cycles</a:t>
              </a:r>
              <a:endParaRPr/>
            </a:p>
          </p:txBody>
        </p:sp>
      </p:grpSp>
      <p:grpSp>
        <p:nvGrpSpPr>
          <p:cNvPr id="439" name="Shape 439"/>
          <p:cNvGrpSpPr/>
          <p:nvPr/>
        </p:nvGrpSpPr>
        <p:grpSpPr>
          <a:xfrm>
            <a:off x="6020255" y="1575911"/>
            <a:ext cx="5966545" cy="3326704"/>
            <a:chOff x="14567" y="1297131"/>
            <a:chExt cx="5966545" cy="3326704"/>
          </a:xfrm>
        </p:grpSpPr>
        <p:sp>
          <p:nvSpPr>
            <p:cNvPr id="440" name="Shape 440"/>
            <p:cNvSpPr/>
            <p:nvPr/>
          </p:nvSpPr>
          <p:spPr>
            <a:xfrm>
              <a:off x="14567" y="1913725"/>
              <a:ext cx="1727102" cy="2294582"/>
            </a:xfrm>
            <a:prstGeom prst="roundRect">
              <a:avLst>
                <a:gd fmla="val 10000" name="adj"/>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1" name="Shape 441"/>
            <p:cNvSpPr txBox="1"/>
            <p:nvPr/>
          </p:nvSpPr>
          <p:spPr>
            <a:xfrm>
              <a:off x="65152" y="1964310"/>
              <a:ext cx="1625932" cy="1701716"/>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It is not just a technical issue.</a:t>
              </a:r>
              <a:endParaRPr b="0" i="0" sz="1600" u="none" cap="none" strike="noStrike">
                <a:solidFill>
                  <a:schemeClr val="dk1"/>
                </a:solidFill>
                <a:latin typeface="Calibri"/>
                <a:ea typeface="Calibri"/>
                <a:cs typeface="Calibri"/>
                <a:sym typeface="Calibri"/>
              </a:endParaRPr>
            </a:p>
          </p:txBody>
        </p:sp>
        <p:sp>
          <p:nvSpPr>
            <p:cNvPr id="442" name="Shape 442"/>
            <p:cNvSpPr/>
            <p:nvPr/>
          </p:nvSpPr>
          <p:spPr>
            <a:xfrm>
              <a:off x="930363" y="2922784"/>
              <a:ext cx="1701051" cy="1701051"/>
            </a:xfrm>
            <a:custGeom>
              <a:pathLst>
                <a:path extrusionOk="0" h="120000" w="120000">
                  <a:moveTo>
                    <a:pt x="15391" y="97936"/>
                  </a:moveTo>
                  <a:lnTo>
                    <a:pt x="17038" y="96536"/>
                  </a:lnTo>
                  <a:cubicBezTo>
                    <a:pt x="29768" y="111506"/>
                    <a:pt x="49374" y="118770"/>
                    <a:pt x="68785" y="115709"/>
                  </a:cubicBezTo>
                  <a:cubicBezTo>
                    <a:pt x="88197" y="112647"/>
                    <a:pt x="104615" y="99703"/>
                    <a:pt x="112121" y="81541"/>
                  </a:cubicBezTo>
                  <a:lnTo>
                    <a:pt x="110758" y="81077"/>
                  </a:lnTo>
                  <a:lnTo>
                    <a:pt x="114409" y="78528"/>
                  </a:lnTo>
                  <a:lnTo>
                    <a:pt x="115534" y="82703"/>
                  </a:lnTo>
                  <a:lnTo>
                    <a:pt x="114171" y="82239"/>
                  </a:lnTo>
                  <a:lnTo>
                    <a:pt x="114171" y="82239"/>
                  </a:lnTo>
                  <a:cubicBezTo>
                    <a:pt x="106412" y="101138"/>
                    <a:pt x="89366" y="114627"/>
                    <a:pt x="69190" y="117833"/>
                  </a:cubicBezTo>
                  <a:cubicBezTo>
                    <a:pt x="49014" y="121039"/>
                    <a:pt x="28626" y="113498"/>
                    <a:pt x="15391" y="97936"/>
                  </a:cubicBezTo>
                  <a:close/>
                </a:path>
              </a:pathLst>
            </a:custGeom>
            <a:solidFill>
              <a:srgbClr val="C9E2A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3" name="Shape 443"/>
            <p:cNvSpPr/>
            <p:nvPr/>
          </p:nvSpPr>
          <p:spPr>
            <a:xfrm>
              <a:off x="390659" y="3692301"/>
              <a:ext cx="1535202" cy="610499"/>
            </a:xfrm>
            <a:prstGeom prst="roundRect">
              <a:avLst>
                <a:gd fmla="val 10000" name="adj"/>
              </a:avLst>
            </a:prstGeom>
            <a:solidFill>
              <a:srgbClr val="98CB3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4" name="Shape 444"/>
            <p:cNvSpPr txBox="1"/>
            <p:nvPr/>
          </p:nvSpPr>
          <p:spPr>
            <a:xfrm>
              <a:off x="408540" y="3710182"/>
              <a:ext cx="1499440" cy="574737"/>
            </a:xfrm>
            <a:prstGeom prst="rect">
              <a:avLst/>
            </a:prstGeom>
            <a:noFill/>
            <a:ln>
              <a:noFill/>
            </a:ln>
          </p:spPr>
          <p:txBody>
            <a:bodyPr anchorCtr="0" anchor="ctr" bIns="36825" lIns="55225" spcFirstLastPara="1" rIns="55225" wrap="square" tIns="36825">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Technical</a:t>
              </a:r>
              <a:endParaRPr/>
            </a:p>
          </p:txBody>
        </p:sp>
        <p:sp>
          <p:nvSpPr>
            <p:cNvPr id="445" name="Shape 445"/>
            <p:cNvSpPr/>
            <p:nvPr/>
          </p:nvSpPr>
          <p:spPr>
            <a:xfrm>
              <a:off x="2065241" y="1865776"/>
              <a:ext cx="1727102" cy="2294582"/>
            </a:xfrm>
            <a:prstGeom prst="roundRect">
              <a:avLst>
                <a:gd fmla="val 10000" name="adj"/>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6" name="Shape 446"/>
            <p:cNvSpPr txBox="1"/>
            <p:nvPr/>
          </p:nvSpPr>
          <p:spPr>
            <a:xfrm>
              <a:off x="2115826" y="2408058"/>
              <a:ext cx="1625932" cy="1701716"/>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It has implications for economic, political, social and cultural development.</a:t>
              </a:r>
              <a:endParaRPr b="0" i="0" sz="1600" u="none" cap="none" strike="noStrike">
                <a:solidFill>
                  <a:schemeClr val="dk1"/>
                </a:solidFill>
                <a:latin typeface="Calibri"/>
                <a:ea typeface="Calibri"/>
                <a:cs typeface="Calibri"/>
                <a:sym typeface="Calibri"/>
              </a:endParaRPr>
            </a:p>
          </p:txBody>
        </p:sp>
        <p:sp>
          <p:nvSpPr>
            <p:cNvPr id="447" name="Shape 447"/>
            <p:cNvSpPr/>
            <p:nvPr/>
          </p:nvSpPr>
          <p:spPr>
            <a:xfrm>
              <a:off x="2875272" y="1297131"/>
              <a:ext cx="2022884" cy="2022884"/>
            </a:xfrm>
            <a:custGeom>
              <a:pathLst>
                <a:path extrusionOk="0" h="120000" w="120000">
                  <a:moveTo>
                    <a:pt x="15057" y="22103"/>
                  </a:moveTo>
                  <a:cubicBezTo>
                    <a:pt x="28345" y="6344"/>
                    <a:pt x="48916" y="-1304"/>
                    <a:pt x="69271" y="1947"/>
                  </a:cubicBezTo>
                  <a:cubicBezTo>
                    <a:pt x="89627" y="5198"/>
                    <a:pt x="106793" y="18873"/>
                    <a:pt x="114511" y="37986"/>
                  </a:cubicBezTo>
                  <a:lnTo>
                    <a:pt x="115655" y="37591"/>
                  </a:lnTo>
                  <a:lnTo>
                    <a:pt x="114711" y="41113"/>
                  </a:lnTo>
                  <a:lnTo>
                    <a:pt x="111647" y="38975"/>
                  </a:lnTo>
                  <a:lnTo>
                    <a:pt x="112791" y="38580"/>
                  </a:lnTo>
                  <a:cubicBezTo>
                    <a:pt x="105286" y="20085"/>
                    <a:pt x="88650" y="6866"/>
                    <a:pt x="68938" y="3735"/>
                  </a:cubicBezTo>
                  <a:cubicBezTo>
                    <a:pt x="49226" y="603"/>
                    <a:pt x="29313" y="8016"/>
                    <a:pt x="16446" y="23275"/>
                  </a:cubicBezTo>
                  <a:close/>
                </a:path>
              </a:pathLst>
            </a:custGeom>
            <a:solidFill>
              <a:srgbClr val="C9E2A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8" name="Shape 448"/>
            <p:cNvSpPr/>
            <p:nvPr/>
          </p:nvSpPr>
          <p:spPr>
            <a:xfrm>
              <a:off x="2371253" y="1677962"/>
              <a:ext cx="1535202" cy="610499"/>
            </a:xfrm>
            <a:prstGeom prst="roundRect">
              <a:avLst>
                <a:gd fmla="val 10000" name="adj"/>
              </a:avLst>
            </a:prstGeom>
            <a:solidFill>
              <a:srgbClr val="98CB3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9" name="Shape 449"/>
            <p:cNvSpPr txBox="1"/>
            <p:nvPr/>
          </p:nvSpPr>
          <p:spPr>
            <a:xfrm>
              <a:off x="2389134" y="1695843"/>
              <a:ext cx="1499440" cy="574737"/>
            </a:xfrm>
            <a:prstGeom prst="rect">
              <a:avLst/>
            </a:prstGeom>
            <a:noFill/>
            <a:ln>
              <a:noFill/>
            </a:ln>
          </p:spPr>
          <p:txBody>
            <a:bodyPr anchorCtr="0" anchor="ctr" bIns="36825" lIns="55225" spcFirstLastPara="1" rIns="55225" wrap="square" tIns="36825">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Strategic</a:t>
              </a:r>
              <a:endParaRPr/>
            </a:p>
          </p:txBody>
        </p:sp>
        <p:sp>
          <p:nvSpPr>
            <p:cNvPr id="450" name="Shape 450"/>
            <p:cNvSpPr/>
            <p:nvPr/>
          </p:nvSpPr>
          <p:spPr>
            <a:xfrm>
              <a:off x="4130165" y="1865776"/>
              <a:ext cx="1727102" cy="2294582"/>
            </a:xfrm>
            <a:prstGeom prst="roundRect">
              <a:avLst>
                <a:gd fmla="val 10000" name="adj"/>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1" name="Shape 451"/>
            <p:cNvSpPr txBox="1"/>
            <p:nvPr/>
          </p:nvSpPr>
          <p:spPr>
            <a:xfrm>
              <a:off x="4180750" y="1916361"/>
              <a:ext cx="1625932" cy="1701716"/>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It has to do with ideological issues related to the theory of the State.</a:t>
              </a:r>
              <a:endParaRPr/>
            </a:p>
          </p:txBody>
        </p:sp>
        <p:sp>
          <p:nvSpPr>
            <p:cNvPr id="452" name="Shape 452"/>
            <p:cNvSpPr/>
            <p:nvPr/>
          </p:nvSpPr>
          <p:spPr>
            <a:xfrm>
              <a:off x="4445910" y="3646929"/>
              <a:ext cx="1535202" cy="610499"/>
            </a:xfrm>
            <a:prstGeom prst="roundRect">
              <a:avLst>
                <a:gd fmla="val 10000" name="adj"/>
              </a:avLst>
            </a:prstGeom>
            <a:solidFill>
              <a:srgbClr val="98CB3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3" name="Shape 453"/>
            <p:cNvSpPr txBox="1"/>
            <p:nvPr/>
          </p:nvSpPr>
          <p:spPr>
            <a:xfrm>
              <a:off x="4463791" y="3664810"/>
              <a:ext cx="1499440" cy="574737"/>
            </a:xfrm>
            <a:prstGeom prst="rect">
              <a:avLst/>
            </a:prstGeom>
            <a:noFill/>
            <a:ln>
              <a:noFill/>
            </a:ln>
          </p:spPr>
          <p:txBody>
            <a:bodyPr anchorCtr="0" anchor="ctr" bIns="36825" lIns="55225" spcFirstLastPara="1" rIns="55225" wrap="square" tIns="36825">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Political</a:t>
              </a:r>
              <a:endParaRPr/>
            </a:p>
          </p:txBody>
        </p:sp>
      </p:grpSp>
      <p:sp>
        <p:nvSpPr>
          <p:cNvPr id="454" name="Shape 454"/>
          <p:cNvSpPr txBox="1"/>
          <p:nvPr/>
        </p:nvSpPr>
        <p:spPr>
          <a:xfrm>
            <a:off x="370773" y="128110"/>
            <a:ext cx="5693119" cy="9813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62626"/>
              </a:buClr>
              <a:buSzPts val="2000"/>
              <a:buFont typeface="Calibri"/>
              <a:buNone/>
            </a:pPr>
            <a:r>
              <a:rPr b="1" lang="en-US" sz="2000">
                <a:solidFill>
                  <a:srgbClr val="262626"/>
                </a:solidFill>
                <a:latin typeface="Calibri"/>
                <a:ea typeface="Calibri"/>
                <a:cs typeface="Calibri"/>
                <a:sym typeface="Calibri"/>
              </a:rPr>
              <a:t>The budget (income and public expenditure) is a very important issue to improve the quality of life of the population</a:t>
            </a:r>
            <a:endParaRPr/>
          </a:p>
        </p:txBody>
      </p:sp>
      <p:sp>
        <p:nvSpPr>
          <p:cNvPr id="455" name="Shape 455"/>
          <p:cNvSpPr txBox="1"/>
          <p:nvPr/>
        </p:nvSpPr>
        <p:spPr>
          <a:xfrm>
            <a:off x="7043586" y="641100"/>
            <a:ext cx="397368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The budget issue is ...</a:t>
            </a:r>
            <a:endParaRPr sz="2000">
              <a:solidFill>
                <a:schemeClr val="dk1"/>
              </a:solidFill>
              <a:latin typeface="Calibri"/>
              <a:ea typeface="Calibri"/>
              <a:cs typeface="Calibri"/>
              <a:sym typeface="Calibri"/>
            </a:endParaRPr>
          </a:p>
        </p:txBody>
      </p:sp>
      <p:sp>
        <p:nvSpPr>
          <p:cNvPr id="456" name="Shape 4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Shape 4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br>
              <a:rPr b="0" i="0" lang="en-US" sz="6000" u="none" cap="none" strike="noStrike">
                <a:solidFill>
                  <a:schemeClr val="dk1"/>
                </a:solidFill>
                <a:latin typeface="Calibri"/>
                <a:ea typeface="Calibri"/>
                <a:cs typeface="Calibri"/>
                <a:sym typeface="Calibri"/>
              </a:rPr>
            </a:br>
            <a:r>
              <a:rPr b="0" i="0" lang="en-US" sz="6000" u="none" cap="none" strike="noStrike">
                <a:solidFill>
                  <a:schemeClr val="dk1"/>
                </a:solidFill>
                <a:latin typeface="Calibri"/>
                <a:ea typeface="Calibri"/>
                <a:cs typeface="Calibri"/>
                <a:sym typeface="Calibri"/>
              </a:rPr>
              <a:t>The principle of Equality</a:t>
            </a:r>
            <a:endParaRPr/>
          </a:p>
        </p:txBody>
      </p:sp>
      <p:sp>
        <p:nvSpPr>
          <p:cNvPr id="462" name="Shape 46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And human rights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Shape 467"/>
          <p:cNvSpPr txBox="1"/>
          <p:nvPr>
            <p:ph type="title"/>
          </p:nvPr>
        </p:nvSpPr>
        <p:spPr>
          <a:xfrm>
            <a:off x="771897" y="259309"/>
            <a:ext cx="9417132" cy="9910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How the Principle of equality is based</a:t>
            </a:r>
            <a:br>
              <a:rPr b="1" i="0" lang="en-US" sz="32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Paraphrasing Alda Facio</a:t>
            </a:r>
            <a:endParaRPr b="0" i="0" sz="2000" u="none" cap="none" strike="noStrike">
              <a:solidFill>
                <a:schemeClr val="dk1"/>
              </a:solidFill>
              <a:latin typeface="Calibri"/>
              <a:ea typeface="Calibri"/>
              <a:cs typeface="Calibri"/>
              <a:sym typeface="Calibri"/>
            </a:endParaRPr>
          </a:p>
        </p:txBody>
      </p:sp>
      <p:sp>
        <p:nvSpPr>
          <p:cNvPr id="468" name="Shape 468"/>
          <p:cNvSpPr txBox="1"/>
          <p:nvPr>
            <p:ph idx="1" type="body"/>
          </p:nvPr>
        </p:nvSpPr>
        <p:spPr>
          <a:xfrm>
            <a:off x="582863" y="1375748"/>
            <a:ext cx="3485054" cy="3657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BB4184"/>
              </a:buClr>
              <a:buSzPts val="2000"/>
              <a:buFont typeface="Arial"/>
              <a:buNone/>
            </a:pPr>
            <a:r>
              <a:rPr b="1" i="0" lang="en-US" sz="2000" u="none" cap="none" strike="noStrike">
                <a:solidFill>
                  <a:srgbClr val="BB4184"/>
                </a:solidFill>
                <a:latin typeface="Calibri"/>
                <a:ea typeface="Calibri"/>
                <a:cs typeface="Calibri"/>
                <a:sym typeface="Calibri"/>
              </a:rPr>
              <a:t>Equality in another context</a:t>
            </a:r>
            <a:endParaRPr b="1" i="0" sz="2000" u="none" cap="none" strike="noStrike">
              <a:solidFill>
                <a:srgbClr val="BB4184"/>
              </a:solidFill>
              <a:latin typeface="Calibri"/>
              <a:ea typeface="Calibri"/>
              <a:cs typeface="Calibri"/>
              <a:sym typeface="Calibri"/>
            </a:endParaRPr>
          </a:p>
        </p:txBody>
      </p:sp>
      <p:sp>
        <p:nvSpPr>
          <p:cNvPr id="469" name="Shape 469"/>
          <p:cNvSpPr txBox="1"/>
          <p:nvPr>
            <p:ph idx="2" type="body"/>
          </p:nvPr>
        </p:nvSpPr>
        <p:spPr>
          <a:xfrm>
            <a:off x="477985" y="1750162"/>
            <a:ext cx="3485054" cy="471595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1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As a noun it refers to the relationship between two such things, two automobiles. In mathematics an equality is an equivalence of two expressions or quantities.</a:t>
            </a:r>
            <a:endParaRPr/>
          </a:p>
          <a:p>
            <a:pPr indent="-285750" lvl="0" marL="285750" marR="0" rtl="0" algn="l">
              <a:lnSpc>
                <a:spcPct val="11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As an adverb it can be used to say the same as in the phrase "it is also said of domestic animals that ...".</a:t>
            </a:r>
            <a:endParaRPr/>
          </a:p>
          <a:p>
            <a:pPr indent="-285750" lvl="0" marL="285750" marR="0" rtl="0" algn="l">
              <a:lnSpc>
                <a:spcPct val="11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As an adjective it may be as a like, as in the phrase "two quantities equal to a third are equal to each other"; As indifferent, when someone says "everything gives me equal", or without variation as in the use of the expression "equal temperature."</a:t>
            </a:r>
            <a:endParaRPr b="0" i="0" sz="1600" u="none" cap="none" strike="noStrike">
              <a:solidFill>
                <a:schemeClr val="dk1"/>
              </a:solidFill>
              <a:latin typeface="Calibri"/>
              <a:ea typeface="Calibri"/>
              <a:cs typeface="Calibri"/>
              <a:sym typeface="Calibri"/>
            </a:endParaRPr>
          </a:p>
        </p:txBody>
      </p:sp>
      <p:sp>
        <p:nvSpPr>
          <p:cNvPr id="470" name="Shape 470"/>
          <p:cNvSpPr txBox="1"/>
          <p:nvPr>
            <p:ph idx="3" type="body"/>
          </p:nvPr>
        </p:nvSpPr>
        <p:spPr>
          <a:xfrm>
            <a:off x="4235944" y="1375748"/>
            <a:ext cx="3737113" cy="3657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BB4184"/>
              </a:buClr>
              <a:buSzPts val="2000"/>
              <a:buFont typeface="Arial"/>
              <a:buNone/>
            </a:pPr>
            <a:r>
              <a:rPr b="1" i="0" lang="en-US" sz="2000" u="none" cap="none" strike="noStrike">
                <a:solidFill>
                  <a:srgbClr val="BB4184"/>
                </a:solidFill>
                <a:latin typeface="Calibri"/>
                <a:ea typeface="Calibri"/>
                <a:cs typeface="Calibri"/>
                <a:sym typeface="Calibri"/>
              </a:rPr>
              <a:t>Equality as a right</a:t>
            </a:r>
            <a:endParaRPr b="1" i="0" sz="2000" u="none" cap="none" strike="noStrike">
              <a:solidFill>
                <a:srgbClr val="BB4184"/>
              </a:solidFill>
              <a:latin typeface="Calibri"/>
              <a:ea typeface="Calibri"/>
              <a:cs typeface="Calibri"/>
              <a:sym typeface="Calibri"/>
            </a:endParaRPr>
          </a:p>
        </p:txBody>
      </p:sp>
      <p:sp>
        <p:nvSpPr>
          <p:cNvPr id="471" name="Shape 471"/>
          <p:cNvSpPr txBox="1"/>
          <p:nvPr>
            <p:ph idx="4" type="body"/>
          </p:nvPr>
        </p:nvSpPr>
        <p:spPr>
          <a:xfrm>
            <a:off x="4204615" y="1741495"/>
            <a:ext cx="3831591" cy="4724619"/>
          </a:xfrm>
          <a:prstGeom prst="rect">
            <a:avLst/>
          </a:prstGeom>
          <a:noFill/>
          <a:ln>
            <a:noFill/>
          </a:ln>
        </p:spPr>
        <p:txBody>
          <a:bodyPr anchorCtr="0" anchor="t" bIns="45700" lIns="91425" spcFirstLastPara="1" rIns="91425" wrap="square" tIns="45700">
            <a:noAutofit/>
          </a:bodyPr>
          <a:lstStyle/>
          <a:p>
            <a:pPr indent="-285750" lvl="0" marL="285750" marR="0" rtl="0" algn="l">
              <a:lnSpc>
                <a:spcPct val="120000"/>
              </a:lnSpc>
              <a:spcBef>
                <a:spcPts val="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In the field of the social, equality is a situation or context where people have the same rights and the same opportunities in a particular area or at a general level.</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The great innovation introduced by the doctrine of human rights is to have made the principle of equality a legal norm.</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This means that equality is not a fact but a value established precisely in the face of the recognition of human diversity.</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The principle of equality, in almost all international human rights instruments, is not descriptive of reality, it is not presented in terms of being but of being a duty.</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When speaking of the human right to equality, the right to equality between different women is also being discussed.</a:t>
            </a:r>
            <a:endParaRPr b="0" i="0" sz="1400" u="none" cap="none" strike="noStrike">
              <a:solidFill>
                <a:schemeClr val="dk1"/>
              </a:solidFill>
              <a:latin typeface="Calibri"/>
              <a:ea typeface="Calibri"/>
              <a:cs typeface="Calibri"/>
              <a:sym typeface="Calibri"/>
            </a:endParaRPr>
          </a:p>
        </p:txBody>
      </p:sp>
      <p:sp>
        <p:nvSpPr>
          <p:cNvPr id="472" name="Shape 472"/>
          <p:cNvSpPr txBox="1"/>
          <p:nvPr>
            <p:ph idx="5" type="body"/>
          </p:nvPr>
        </p:nvSpPr>
        <p:spPr>
          <a:xfrm>
            <a:off x="8141084" y="1380694"/>
            <a:ext cx="3566753" cy="3657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BB4184"/>
              </a:buClr>
              <a:buSzPts val="2000"/>
              <a:buFont typeface="Arial"/>
              <a:buNone/>
            </a:pPr>
            <a:r>
              <a:rPr b="1" i="0" lang="en-US" sz="2000" u="none" cap="none" strike="noStrike">
                <a:solidFill>
                  <a:srgbClr val="BB4184"/>
                </a:solidFill>
                <a:latin typeface="Calibri"/>
                <a:ea typeface="Calibri"/>
                <a:cs typeface="Calibri"/>
                <a:sym typeface="Calibri"/>
              </a:rPr>
              <a:t>Conclusion</a:t>
            </a:r>
            <a:endParaRPr/>
          </a:p>
        </p:txBody>
      </p:sp>
      <p:sp>
        <p:nvSpPr>
          <p:cNvPr id="473" name="Shape 473"/>
          <p:cNvSpPr txBox="1"/>
          <p:nvPr>
            <p:ph idx="6" type="body"/>
          </p:nvPr>
        </p:nvSpPr>
        <p:spPr>
          <a:xfrm>
            <a:off x="8141084" y="1741496"/>
            <a:ext cx="3713027" cy="4614839"/>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920"/>
              <a:buFont typeface="Arimo"/>
              <a:buChar char="⍀"/>
            </a:pPr>
            <a:r>
              <a:rPr b="0" i="0" lang="en-US" sz="1600" u="none" cap="none" strike="noStrike">
                <a:solidFill>
                  <a:schemeClr val="dk1"/>
                </a:solidFill>
                <a:latin typeface="Calibri"/>
                <a:ea typeface="Calibri"/>
                <a:cs typeface="Calibri"/>
                <a:sym typeface="Calibri"/>
              </a:rPr>
              <a:t>From the point of view of human rights, equality between the sexes does not mean that we are identical, nor that we are similar in ability and nature, but that we are equivalent.</a:t>
            </a:r>
            <a:endParaRPr/>
          </a:p>
          <a:p>
            <a:pPr indent="-285750" lvl="0" marL="285750" marR="0" rtl="0" algn="l">
              <a:lnSpc>
                <a:spcPct val="90000"/>
              </a:lnSpc>
              <a:spcBef>
                <a:spcPts val="1000"/>
              </a:spcBef>
              <a:spcAft>
                <a:spcPts val="0"/>
              </a:spcAft>
              <a:buClr>
                <a:schemeClr val="dk1"/>
              </a:buClr>
              <a:buSzPts val="1920"/>
              <a:buFont typeface="Arimo"/>
              <a:buChar char="⍀"/>
            </a:pPr>
            <a:r>
              <a:rPr b="0" i="0" lang="en-US" sz="1600" u="none" cap="none" strike="noStrike">
                <a:solidFill>
                  <a:schemeClr val="dk1"/>
                </a:solidFill>
                <a:latin typeface="Calibri"/>
                <a:ea typeface="Calibri"/>
                <a:cs typeface="Calibri"/>
                <a:sym typeface="Calibri"/>
              </a:rPr>
              <a:t>This means that we are worth the same as human beings regardless of whether or not they have different abilities, abilities and natures.</a:t>
            </a:r>
            <a:endParaRPr/>
          </a:p>
          <a:p>
            <a:pPr indent="-285750" lvl="0" marL="285750" marR="0" rtl="0" algn="l">
              <a:lnSpc>
                <a:spcPct val="90000"/>
              </a:lnSpc>
              <a:spcBef>
                <a:spcPts val="1000"/>
              </a:spcBef>
              <a:spcAft>
                <a:spcPts val="0"/>
              </a:spcAft>
              <a:buClr>
                <a:schemeClr val="dk1"/>
              </a:buClr>
              <a:buSzPts val="1920"/>
              <a:buFont typeface="Arimo"/>
              <a:buChar char="⍀"/>
            </a:pPr>
            <a:r>
              <a:rPr b="0" i="0" lang="en-US" sz="1600" u="none" cap="none" strike="noStrike">
                <a:solidFill>
                  <a:schemeClr val="dk1"/>
                </a:solidFill>
                <a:latin typeface="Calibri"/>
                <a:ea typeface="Calibri"/>
                <a:cs typeface="Calibri"/>
                <a:sym typeface="Calibri"/>
              </a:rPr>
              <a:t>If people were the same in the sense of being identical, that is, if we were similar in capacities, nature, skills, etc. - and specifically women and men - there would be no need for the human right to equality.</a:t>
            </a:r>
            <a:endParaRPr b="0" i="0" sz="1600" u="none" cap="none" strike="noStrike">
              <a:solidFill>
                <a:schemeClr val="dk1"/>
              </a:solidFill>
              <a:latin typeface="Calibri"/>
              <a:ea typeface="Calibri"/>
              <a:cs typeface="Calibri"/>
              <a:sym typeface="Calibri"/>
            </a:endParaRPr>
          </a:p>
        </p:txBody>
      </p:sp>
      <p:sp>
        <p:nvSpPr>
          <p:cNvPr id="474" name="Shape 474"/>
          <p:cNvSpPr txBox="1"/>
          <p:nvPr>
            <p:ph idx="12" type="sldNum"/>
          </p:nvPr>
        </p:nvSpPr>
        <p:spPr>
          <a:xfrm>
            <a:off x="8964637" y="635633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Shape 479"/>
          <p:cNvSpPr/>
          <p:nvPr/>
        </p:nvSpPr>
        <p:spPr>
          <a:xfrm>
            <a:off x="0" y="0"/>
            <a:ext cx="4027251" cy="6858000"/>
          </a:xfrm>
          <a:prstGeom prst="rect">
            <a:avLst/>
          </a:pr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Shape 480"/>
          <p:cNvSpPr txBox="1"/>
          <p:nvPr>
            <p:ph idx="1" type="body"/>
          </p:nvPr>
        </p:nvSpPr>
        <p:spPr>
          <a:xfrm>
            <a:off x="4720243" y="907103"/>
            <a:ext cx="6492240" cy="5464513"/>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100000"/>
              </a:lnSpc>
              <a:spcBef>
                <a:spcPts val="0"/>
              </a:spcBef>
              <a:spcAft>
                <a:spcPts val="0"/>
              </a:spcAft>
              <a:buClr>
                <a:schemeClr val="dk1"/>
              </a:buClr>
              <a:buSzPts val="3800"/>
              <a:buFont typeface="Arial"/>
              <a:buChar char="•"/>
            </a:pPr>
            <a:r>
              <a:rPr b="0" i="0" lang="en-US" sz="3800" u="none" cap="none" strike="noStrike">
                <a:solidFill>
                  <a:schemeClr val="dk1"/>
                </a:solidFill>
                <a:latin typeface="Calibri"/>
                <a:ea typeface="Calibri"/>
                <a:cs typeface="Calibri"/>
                <a:sym typeface="Calibri"/>
              </a:rPr>
              <a:t>The CEDAW not only establishes the allocation of funds for the application of 'appropriate measures' but also requires the States Parties to allocate specific budgets for temporary special measures, aimed at accelerating equality between women and men.</a:t>
            </a:r>
            <a:endParaRPr/>
          </a:p>
        </p:txBody>
      </p:sp>
      <p:sp>
        <p:nvSpPr>
          <p:cNvPr id="481" name="Shape 481"/>
          <p:cNvSpPr txBox="1"/>
          <p:nvPr>
            <p:ph idx="2" type="body"/>
          </p:nvPr>
        </p:nvSpPr>
        <p:spPr>
          <a:xfrm>
            <a:off x="0" y="3179063"/>
            <a:ext cx="3947610" cy="338368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2D8DA8"/>
              </a:buClr>
              <a:buSzPts val="3600"/>
              <a:buFont typeface="Arial"/>
              <a:buNone/>
            </a:pPr>
            <a:r>
              <a:rPr b="1" i="0" lang="en-US" sz="3600" u="none" cap="none" strike="noStrike">
                <a:solidFill>
                  <a:srgbClr val="2D8DA8"/>
                </a:solidFill>
                <a:latin typeface="Arial"/>
                <a:ea typeface="Arial"/>
                <a:cs typeface="Arial"/>
                <a:sym typeface="Arial"/>
              </a:rPr>
              <a:t>CONVENTION ON THE ELIMINATION OF ALL FORMS OF DISCRIMINATION AGAINST WOMEN </a:t>
            </a:r>
            <a:endParaRPr/>
          </a:p>
        </p:txBody>
      </p:sp>
      <p:sp>
        <p:nvSpPr>
          <p:cNvPr id="482" name="Shape 4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483" name="Shape 483"/>
          <p:cNvPicPr preferRelativeResize="0"/>
          <p:nvPr/>
        </p:nvPicPr>
        <p:blipFill rotWithShape="1">
          <a:blip r:embed="rId3">
            <a:alphaModFix/>
          </a:blip>
          <a:srcRect b="0" l="0" r="0" t="0"/>
          <a:stretch/>
        </p:blipFill>
        <p:spPr>
          <a:xfrm>
            <a:off x="550204" y="267669"/>
            <a:ext cx="2902225" cy="2812992"/>
          </a:xfrm>
          <a:prstGeom prst="rect">
            <a:avLst/>
          </a:prstGeom>
          <a:noFill/>
          <a:ln>
            <a:noFill/>
          </a:ln>
        </p:spPr>
      </p:pic>
      <p:sp>
        <p:nvSpPr>
          <p:cNvPr id="484" name="Shape 484"/>
          <p:cNvSpPr/>
          <p:nvPr/>
        </p:nvSpPr>
        <p:spPr>
          <a:xfrm>
            <a:off x="691714" y="2157331"/>
            <a:ext cx="233147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2D8DA8"/>
                </a:solidFill>
                <a:latin typeface="Calibri"/>
                <a:ea typeface="Calibri"/>
                <a:cs typeface="Calibri"/>
                <a:sym typeface="Calibri"/>
              </a:rPr>
              <a:t>CEDAW</a:t>
            </a:r>
            <a:endParaRPr/>
          </a:p>
        </p:txBody>
      </p:sp>
      <p:sp>
        <p:nvSpPr>
          <p:cNvPr id="485" name="Shape 485"/>
          <p:cNvSpPr/>
          <p:nvPr/>
        </p:nvSpPr>
        <p:spPr>
          <a:xfrm>
            <a:off x="4027252" y="0"/>
            <a:ext cx="141510" cy="6858000"/>
          </a:xfrm>
          <a:prstGeom prst="rect">
            <a:avLst/>
          </a:prstGeom>
          <a:solidFill>
            <a:schemeClr val="accent2"/>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Shape 490"/>
          <p:cNvSpPr txBox="1"/>
          <p:nvPr>
            <p:ph type="title"/>
          </p:nvPr>
        </p:nvSpPr>
        <p:spPr>
          <a:xfrm>
            <a:off x="2927986" y="116206"/>
            <a:ext cx="7126604" cy="43243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1" i="0" lang="en-US" sz="2520" u="none" cap="none" strike="noStrike">
                <a:solidFill>
                  <a:schemeClr val="dk1"/>
                </a:solidFill>
                <a:latin typeface="Calibri"/>
                <a:ea typeface="Calibri"/>
                <a:cs typeface="Calibri"/>
                <a:sym typeface="Calibri"/>
              </a:rPr>
              <a:t>Characteristics of Human Rights</a:t>
            </a:r>
            <a:endParaRPr/>
          </a:p>
        </p:txBody>
      </p:sp>
      <p:sp>
        <p:nvSpPr>
          <p:cNvPr id="491" name="Shape 491"/>
          <p:cNvSpPr txBox="1"/>
          <p:nvPr>
            <p:ph idx="1" type="body"/>
          </p:nvPr>
        </p:nvSpPr>
        <p:spPr>
          <a:xfrm>
            <a:off x="1343026" y="6078856"/>
            <a:ext cx="10024110" cy="720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60"/>
              <a:buFont typeface="Arial"/>
              <a:buNone/>
            </a:pPr>
            <a:r>
              <a:rPr b="0" i="0" lang="en-US" sz="1260" u="none" cap="none" strike="noStrike">
                <a:solidFill>
                  <a:schemeClr val="dk1"/>
                </a:solidFill>
                <a:latin typeface="Calibri"/>
                <a:ea typeface="Calibri"/>
                <a:cs typeface="Calibri"/>
                <a:sym typeface="Calibri"/>
              </a:rPr>
              <a:t>Source: Own elaborations based on information from the Office of the United Nations High Commissioner for Human Rights, OACNUDH (2011). 20 Keys to Understanding and Understanding Human Rights, Mexico. Available at http://www.coddehumgro.org.mx/sitio/archivos/cultura-paz/publicaciones/20claves%20ACDH.pdf. Pages 7, 8 and 11. Consulted on May 26, 2015.</a:t>
            </a:r>
            <a:endParaRPr/>
          </a:p>
        </p:txBody>
      </p:sp>
      <p:sp>
        <p:nvSpPr>
          <p:cNvPr id="492" name="Shape 492"/>
          <p:cNvSpPr txBox="1"/>
          <p:nvPr>
            <p:ph idx="12" type="sldNum"/>
          </p:nvPr>
        </p:nvSpPr>
        <p:spPr>
          <a:xfrm>
            <a:off x="1981200" y="6356986"/>
            <a:ext cx="2133600" cy="36385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493" name="Shape 493"/>
          <p:cNvSpPr txBox="1"/>
          <p:nvPr/>
        </p:nvSpPr>
        <p:spPr>
          <a:xfrm>
            <a:off x="3648076" y="621031"/>
            <a:ext cx="6625590"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chemeClr val="dk1"/>
                </a:solidFill>
                <a:latin typeface="Arial"/>
                <a:ea typeface="Arial"/>
                <a:cs typeface="Arial"/>
                <a:sym typeface="Arial"/>
              </a:rPr>
              <a:t>Human rights are mainly "laws for States, made by States and on the obligations of States" OACNUDH</a:t>
            </a:r>
            <a:endParaRPr sz="1600">
              <a:solidFill>
                <a:schemeClr val="dk1"/>
              </a:solidFill>
              <a:latin typeface="Calibri"/>
              <a:ea typeface="Calibri"/>
              <a:cs typeface="Calibri"/>
              <a:sym typeface="Calibri"/>
            </a:endParaRPr>
          </a:p>
        </p:txBody>
      </p:sp>
      <p:grpSp>
        <p:nvGrpSpPr>
          <p:cNvPr id="494" name="Shape 494"/>
          <p:cNvGrpSpPr/>
          <p:nvPr/>
        </p:nvGrpSpPr>
        <p:grpSpPr>
          <a:xfrm>
            <a:off x="2639024" y="1356125"/>
            <a:ext cx="5963445" cy="4643666"/>
            <a:chOff x="1122732" y="956"/>
            <a:chExt cx="5963445" cy="4643666"/>
          </a:xfrm>
        </p:grpSpPr>
        <p:sp>
          <p:nvSpPr>
            <p:cNvPr id="495" name="Shape 495"/>
            <p:cNvSpPr/>
            <p:nvPr/>
          </p:nvSpPr>
          <p:spPr>
            <a:xfrm rot="5400000">
              <a:off x="844741" y="778473"/>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6" name="Shape 496"/>
            <p:cNvSpPr/>
            <p:nvPr/>
          </p:nvSpPr>
          <p:spPr>
            <a:xfrm>
              <a:off x="1122732" y="956"/>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7" name="Shape 497"/>
            <p:cNvSpPr txBox="1"/>
            <p:nvPr/>
          </p:nvSpPr>
          <p:spPr>
            <a:xfrm>
              <a:off x="1151365" y="29589"/>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Universal</a:t>
              </a:r>
              <a:endParaRPr sz="1700">
                <a:solidFill>
                  <a:schemeClr val="dk1"/>
                </a:solidFill>
                <a:latin typeface="Calibri"/>
                <a:ea typeface="Calibri"/>
                <a:cs typeface="Calibri"/>
                <a:sym typeface="Calibri"/>
              </a:endParaRPr>
            </a:p>
          </p:txBody>
        </p:sp>
        <p:sp>
          <p:nvSpPr>
            <p:cNvPr id="498" name="Shape 498"/>
            <p:cNvSpPr/>
            <p:nvPr/>
          </p:nvSpPr>
          <p:spPr>
            <a:xfrm rot="5400000">
              <a:off x="844741" y="2000491"/>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9" name="Shape 499"/>
            <p:cNvSpPr/>
            <p:nvPr/>
          </p:nvSpPr>
          <p:spPr>
            <a:xfrm>
              <a:off x="1122732" y="1222974"/>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Shape 500"/>
            <p:cNvSpPr txBox="1"/>
            <p:nvPr/>
          </p:nvSpPr>
          <p:spPr>
            <a:xfrm>
              <a:off x="1151365" y="1251607"/>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Indivisible, interdependent</a:t>
              </a:r>
              <a:endParaRPr sz="1700">
                <a:solidFill>
                  <a:schemeClr val="dk1"/>
                </a:solidFill>
                <a:latin typeface="Calibri"/>
                <a:ea typeface="Calibri"/>
                <a:cs typeface="Calibri"/>
                <a:sym typeface="Calibri"/>
              </a:endParaRPr>
            </a:p>
          </p:txBody>
        </p:sp>
        <p:sp>
          <p:nvSpPr>
            <p:cNvPr id="501" name="Shape 501"/>
            <p:cNvSpPr/>
            <p:nvPr/>
          </p:nvSpPr>
          <p:spPr>
            <a:xfrm rot="5400000">
              <a:off x="844741" y="3222508"/>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2" name="Shape 502"/>
            <p:cNvSpPr/>
            <p:nvPr/>
          </p:nvSpPr>
          <p:spPr>
            <a:xfrm>
              <a:off x="1122732" y="2444991"/>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3" name="Shape 503"/>
            <p:cNvSpPr txBox="1"/>
            <p:nvPr/>
          </p:nvSpPr>
          <p:spPr>
            <a:xfrm>
              <a:off x="1151365" y="2473624"/>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Integral and complementary</a:t>
              </a:r>
              <a:endParaRPr sz="1700">
                <a:solidFill>
                  <a:schemeClr val="dk1"/>
                </a:solidFill>
                <a:latin typeface="Calibri"/>
                <a:ea typeface="Calibri"/>
                <a:cs typeface="Calibri"/>
                <a:sym typeface="Calibri"/>
              </a:endParaRPr>
            </a:p>
          </p:txBody>
        </p:sp>
        <p:sp>
          <p:nvSpPr>
            <p:cNvPr id="504" name="Shape 504"/>
            <p:cNvSpPr/>
            <p:nvPr/>
          </p:nvSpPr>
          <p:spPr>
            <a:xfrm>
              <a:off x="1455749" y="3833517"/>
              <a:ext cx="2159898"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5" name="Shape 505"/>
            <p:cNvSpPr/>
            <p:nvPr/>
          </p:nvSpPr>
          <p:spPr>
            <a:xfrm>
              <a:off x="1122732" y="3667009"/>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6" name="Shape 506"/>
            <p:cNvSpPr txBox="1"/>
            <p:nvPr/>
          </p:nvSpPr>
          <p:spPr>
            <a:xfrm>
              <a:off x="1151365" y="3695642"/>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Inalienable, indefinite and irrevocable</a:t>
              </a:r>
              <a:endParaRPr sz="1700">
                <a:solidFill>
                  <a:schemeClr val="dk1"/>
                </a:solidFill>
                <a:latin typeface="Calibri"/>
                <a:ea typeface="Calibri"/>
                <a:cs typeface="Calibri"/>
                <a:sym typeface="Calibri"/>
              </a:endParaRPr>
            </a:p>
          </p:txBody>
        </p:sp>
        <p:sp>
          <p:nvSpPr>
            <p:cNvPr id="507" name="Shape 507"/>
            <p:cNvSpPr/>
            <p:nvPr/>
          </p:nvSpPr>
          <p:spPr>
            <a:xfrm rot="-5400000">
              <a:off x="3011785" y="3222508"/>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8" name="Shape 508"/>
            <p:cNvSpPr/>
            <p:nvPr/>
          </p:nvSpPr>
          <p:spPr>
            <a:xfrm>
              <a:off x="3289777" y="3667009"/>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9" name="Shape 509"/>
            <p:cNvSpPr txBox="1"/>
            <p:nvPr/>
          </p:nvSpPr>
          <p:spPr>
            <a:xfrm>
              <a:off x="3318410" y="3695642"/>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Irrevocable and non-transferable</a:t>
              </a:r>
              <a:endParaRPr sz="1700">
                <a:solidFill>
                  <a:schemeClr val="dk1"/>
                </a:solidFill>
                <a:latin typeface="Calibri"/>
                <a:ea typeface="Calibri"/>
                <a:cs typeface="Calibri"/>
                <a:sym typeface="Calibri"/>
              </a:endParaRPr>
            </a:p>
          </p:txBody>
        </p:sp>
        <p:sp>
          <p:nvSpPr>
            <p:cNvPr id="510" name="Shape 510"/>
            <p:cNvSpPr/>
            <p:nvPr/>
          </p:nvSpPr>
          <p:spPr>
            <a:xfrm rot="-5400000">
              <a:off x="3011785" y="2000491"/>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Shape 511"/>
            <p:cNvSpPr/>
            <p:nvPr/>
          </p:nvSpPr>
          <p:spPr>
            <a:xfrm>
              <a:off x="3289777" y="2444991"/>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2" name="Shape 512"/>
            <p:cNvSpPr txBox="1"/>
            <p:nvPr/>
          </p:nvSpPr>
          <p:spPr>
            <a:xfrm>
              <a:off x="3318410" y="2473624"/>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Progressive</a:t>
              </a:r>
              <a:endParaRPr sz="1700">
                <a:solidFill>
                  <a:schemeClr val="dk1"/>
                </a:solidFill>
                <a:latin typeface="Calibri"/>
                <a:ea typeface="Calibri"/>
                <a:cs typeface="Calibri"/>
                <a:sym typeface="Calibri"/>
              </a:endParaRPr>
            </a:p>
          </p:txBody>
        </p:sp>
        <p:sp>
          <p:nvSpPr>
            <p:cNvPr id="513" name="Shape 513"/>
            <p:cNvSpPr/>
            <p:nvPr/>
          </p:nvSpPr>
          <p:spPr>
            <a:xfrm rot="-5400000">
              <a:off x="3011785" y="778473"/>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4" name="Shape 514"/>
            <p:cNvSpPr/>
            <p:nvPr/>
          </p:nvSpPr>
          <p:spPr>
            <a:xfrm>
              <a:off x="3289777" y="1222974"/>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Shape 515"/>
            <p:cNvSpPr txBox="1"/>
            <p:nvPr/>
          </p:nvSpPr>
          <p:spPr>
            <a:xfrm>
              <a:off x="3318410" y="1251607"/>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Exigibles</a:t>
              </a:r>
              <a:endParaRPr sz="1700">
                <a:solidFill>
                  <a:schemeClr val="dk1"/>
                </a:solidFill>
                <a:latin typeface="Calibri"/>
                <a:ea typeface="Calibri"/>
                <a:cs typeface="Calibri"/>
                <a:sym typeface="Calibri"/>
              </a:endParaRPr>
            </a:p>
          </p:txBody>
        </p:sp>
        <p:sp>
          <p:nvSpPr>
            <p:cNvPr id="516" name="Shape 516"/>
            <p:cNvSpPr/>
            <p:nvPr/>
          </p:nvSpPr>
          <p:spPr>
            <a:xfrm>
              <a:off x="3622794" y="167465"/>
              <a:ext cx="2159898"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7" name="Shape 517"/>
            <p:cNvSpPr/>
            <p:nvPr/>
          </p:nvSpPr>
          <p:spPr>
            <a:xfrm>
              <a:off x="3289777" y="956"/>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8" name="Shape 518"/>
            <p:cNvSpPr txBox="1"/>
            <p:nvPr/>
          </p:nvSpPr>
          <p:spPr>
            <a:xfrm>
              <a:off x="3318410" y="29589"/>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Of non-discrimination and equality</a:t>
              </a:r>
              <a:endParaRPr sz="1700">
                <a:solidFill>
                  <a:schemeClr val="dk1"/>
                </a:solidFill>
                <a:latin typeface="Calibri"/>
                <a:ea typeface="Calibri"/>
                <a:cs typeface="Calibri"/>
                <a:sym typeface="Calibri"/>
              </a:endParaRPr>
            </a:p>
          </p:txBody>
        </p:sp>
        <p:sp>
          <p:nvSpPr>
            <p:cNvPr id="519" name="Shape 519"/>
            <p:cNvSpPr/>
            <p:nvPr/>
          </p:nvSpPr>
          <p:spPr>
            <a:xfrm rot="5400000">
              <a:off x="5178829" y="778473"/>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0" name="Shape 520"/>
            <p:cNvSpPr/>
            <p:nvPr/>
          </p:nvSpPr>
          <p:spPr>
            <a:xfrm>
              <a:off x="5456821" y="956"/>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Shape 521"/>
            <p:cNvSpPr txBox="1"/>
            <p:nvPr/>
          </p:nvSpPr>
          <p:spPr>
            <a:xfrm>
              <a:off x="5485454" y="29589"/>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Of participation and inclusion</a:t>
              </a:r>
              <a:endParaRPr sz="1700">
                <a:solidFill>
                  <a:schemeClr val="dk1"/>
                </a:solidFill>
                <a:latin typeface="Calibri"/>
                <a:ea typeface="Calibri"/>
                <a:cs typeface="Calibri"/>
                <a:sym typeface="Calibri"/>
              </a:endParaRPr>
            </a:p>
          </p:txBody>
        </p:sp>
        <p:sp>
          <p:nvSpPr>
            <p:cNvPr id="522" name="Shape 522"/>
            <p:cNvSpPr/>
            <p:nvPr/>
          </p:nvSpPr>
          <p:spPr>
            <a:xfrm rot="5400000">
              <a:off x="5178829" y="2000491"/>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3" name="Shape 523"/>
            <p:cNvSpPr/>
            <p:nvPr/>
          </p:nvSpPr>
          <p:spPr>
            <a:xfrm>
              <a:off x="5456821" y="1222974"/>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4" name="Shape 524"/>
            <p:cNvSpPr txBox="1"/>
            <p:nvPr/>
          </p:nvSpPr>
          <p:spPr>
            <a:xfrm>
              <a:off x="5485454" y="1251607"/>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Accountability and transparency</a:t>
              </a:r>
              <a:endParaRPr sz="1700">
                <a:solidFill>
                  <a:schemeClr val="dk1"/>
                </a:solidFill>
                <a:latin typeface="Calibri"/>
                <a:ea typeface="Calibri"/>
                <a:cs typeface="Calibri"/>
                <a:sym typeface="Calibri"/>
              </a:endParaRPr>
            </a:p>
          </p:txBody>
        </p:sp>
        <p:sp>
          <p:nvSpPr>
            <p:cNvPr id="525" name="Shape 525"/>
            <p:cNvSpPr/>
            <p:nvPr/>
          </p:nvSpPr>
          <p:spPr>
            <a:xfrm rot="5400000">
              <a:off x="5178829" y="3222508"/>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6" name="Shape 526"/>
            <p:cNvSpPr/>
            <p:nvPr/>
          </p:nvSpPr>
          <p:spPr>
            <a:xfrm>
              <a:off x="5456821" y="2444991"/>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7" name="Shape 527"/>
            <p:cNvSpPr txBox="1"/>
            <p:nvPr/>
          </p:nvSpPr>
          <p:spPr>
            <a:xfrm>
              <a:off x="5485454" y="2473624"/>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The law Empire</a:t>
              </a:r>
              <a:endParaRPr/>
            </a:p>
          </p:txBody>
        </p:sp>
        <p:sp>
          <p:nvSpPr>
            <p:cNvPr id="528" name="Shape 528"/>
            <p:cNvSpPr/>
            <p:nvPr/>
          </p:nvSpPr>
          <p:spPr>
            <a:xfrm>
              <a:off x="5456821" y="3667009"/>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9" name="Shape 529"/>
            <p:cNvSpPr txBox="1"/>
            <p:nvPr/>
          </p:nvSpPr>
          <p:spPr>
            <a:xfrm>
              <a:off x="5485454" y="3695642"/>
              <a:ext cx="1572090" cy="92034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Internationally protected</a:t>
              </a:r>
              <a:endParaRPr sz="17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838200" y="365125"/>
            <a:ext cx="10515600" cy="52184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Index</a:t>
            </a:r>
            <a:endParaRPr/>
          </a:p>
        </p:txBody>
      </p:sp>
      <p:sp>
        <p:nvSpPr>
          <p:cNvPr id="116" name="Shape 116"/>
          <p:cNvSpPr txBox="1"/>
          <p:nvPr>
            <p:ph idx="1" type="body"/>
          </p:nvPr>
        </p:nvSpPr>
        <p:spPr>
          <a:xfrm>
            <a:off x="838200" y="886968"/>
            <a:ext cx="5181600" cy="5797296"/>
          </a:xfrm>
          <a:prstGeom prst="rect">
            <a:avLst/>
          </a:prstGeom>
          <a:noFill/>
          <a:ln>
            <a:noFill/>
          </a:ln>
        </p:spPr>
        <p:txBody>
          <a:bodyPr anchorCtr="0" anchor="t" bIns="45700" lIns="91425" spcFirstLastPara="1" rIns="91425" wrap="square" tIns="45700">
            <a:noAutofit/>
          </a:bodyPr>
          <a:lstStyle/>
          <a:p>
            <a:pPr indent="-400050" lvl="0" marL="407988" marR="0" rtl="0" algn="l">
              <a:lnSpc>
                <a:spcPct val="114000"/>
              </a:lnSpc>
              <a:spcBef>
                <a:spcPts val="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Preamble</a:t>
            </a:r>
            <a:endParaRPr/>
          </a:p>
          <a:p>
            <a:pPr indent="-400050" lvl="0" marL="407988"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To understand what we are doing</a:t>
            </a:r>
            <a:endParaRPr/>
          </a:p>
          <a:p>
            <a:pPr indent="-400050" lvl="0" marL="407988"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What is sought with the United Nations Global agenda</a:t>
            </a:r>
            <a:endParaRPr/>
          </a:p>
          <a:p>
            <a:pPr indent="-400050" lvl="0" marL="407988"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The possibility of using an instrument that may be applied in most countries of the world.</a:t>
            </a:r>
            <a:endParaRPr/>
          </a:p>
          <a:p>
            <a:pPr indent="-400050" lvl="0" marL="407988"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Exercise</a:t>
            </a:r>
            <a:endParaRPr/>
          </a:p>
          <a:p>
            <a:pPr indent="-400050" lvl="0" marL="407988"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General basics concepts</a:t>
            </a:r>
            <a:endParaRPr/>
          </a:p>
          <a:p>
            <a:pPr indent="-400050" lvl="1" marL="865188" marR="0" rtl="0" algn="l">
              <a:lnSpc>
                <a:spcPct val="114000"/>
              </a:lnSpc>
              <a:spcBef>
                <a:spcPts val="600"/>
              </a:spcBef>
              <a:spcAft>
                <a:spcPts val="0"/>
              </a:spcAft>
              <a:buClr>
                <a:srgbClr val="C00000"/>
              </a:buClr>
              <a:buSzPts val="1343"/>
              <a:buFont typeface="Noto Sans Symbols"/>
              <a:buChar char="➢"/>
            </a:pPr>
            <a:r>
              <a:rPr b="0" i="0" lang="en-US" sz="1679" u="none" cap="none" strike="noStrike">
                <a:solidFill>
                  <a:schemeClr val="dk1"/>
                </a:solidFill>
                <a:latin typeface="Calibri"/>
                <a:ea typeface="Calibri"/>
                <a:cs typeface="Calibri"/>
                <a:sym typeface="Calibri"/>
              </a:rPr>
              <a:t>Public finances</a:t>
            </a:r>
            <a:endParaRPr/>
          </a:p>
          <a:p>
            <a:pPr indent="-400050" lvl="1" marL="865188" marR="0" rtl="0" algn="l">
              <a:lnSpc>
                <a:spcPct val="114000"/>
              </a:lnSpc>
              <a:spcBef>
                <a:spcPts val="600"/>
              </a:spcBef>
              <a:spcAft>
                <a:spcPts val="0"/>
              </a:spcAft>
              <a:buClr>
                <a:srgbClr val="C00000"/>
              </a:buClr>
              <a:buSzPts val="1343"/>
              <a:buFont typeface="Noto Sans Symbols"/>
              <a:buChar char="➢"/>
            </a:pPr>
            <a:r>
              <a:rPr b="0" i="0" lang="en-US" sz="1679" u="none" cap="none" strike="noStrike">
                <a:solidFill>
                  <a:schemeClr val="dk1"/>
                </a:solidFill>
                <a:latin typeface="Calibri"/>
                <a:ea typeface="Calibri"/>
                <a:cs typeface="Calibri"/>
                <a:sym typeface="Calibri"/>
              </a:rPr>
              <a:t>Public budget</a:t>
            </a:r>
            <a:endParaRPr/>
          </a:p>
          <a:p>
            <a:pPr indent="-400050" lvl="1" marL="865188" marR="0" rtl="0" algn="l">
              <a:lnSpc>
                <a:spcPct val="114000"/>
              </a:lnSpc>
              <a:spcBef>
                <a:spcPts val="600"/>
              </a:spcBef>
              <a:spcAft>
                <a:spcPts val="0"/>
              </a:spcAft>
              <a:buClr>
                <a:srgbClr val="C00000"/>
              </a:buClr>
              <a:buSzPts val="1343"/>
              <a:buFont typeface="Noto Sans Symbols"/>
              <a:buChar char="➢"/>
            </a:pPr>
            <a:r>
              <a:rPr b="0" i="0" lang="en-US" sz="1679" u="none" cap="none" strike="noStrike">
                <a:solidFill>
                  <a:schemeClr val="dk1"/>
                </a:solidFill>
                <a:latin typeface="Calibri"/>
                <a:ea typeface="Calibri"/>
                <a:cs typeface="Calibri"/>
                <a:sym typeface="Calibri"/>
              </a:rPr>
              <a:t>Macroeconomy</a:t>
            </a:r>
            <a:endParaRPr/>
          </a:p>
          <a:p>
            <a:pPr indent="-400050" lvl="1" marL="865188" marR="0" rtl="0" algn="l">
              <a:lnSpc>
                <a:spcPct val="114000"/>
              </a:lnSpc>
              <a:spcBef>
                <a:spcPts val="600"/>
              </a:spcBef>
              <a:spcAft>
                <a:spcPts val="0"/>
              </a:spcAft>
              <a:buClr>
                <a:srgbClr val="C00000"/>
              </a:buClr>
              <a:buSzPts val="1343"/>
              <a:buFont typeface="Noto Sans Symbols"/>
              <a:buChar char="➢"/>
            </a:pPr>
            <a:r>
              <a:rPr b="0" i="0" lang="en-US" sz="1679" u="none" cap="none" strike="noStrike">
                <a:solidFill>
                  <a:schemeClr val="dk1"/>
                </a:solidFill>
                <a:latin typeface="Calibri"/>
                <a:ea typeface="Calibri"/>
                <a:cs typeface="Calibri"/>
                <a:sym typeface="Calibri"/>
              </a:rPr>
              <a:t>Analysis of Fiscal Policy from four foundations</a:t>
            </a:r>
            <a:endParaRPr/>
          </a:p>
          <a:p>
            <a:pPr indent="-400050" lvl="1" marL="865188" marR="0" rtl="0" algn="l">
              <a:lnSpc>
                <a:spcPct val="114000"/>
              </a:lnSpc>
              <a:spcBef>
                <a:spcPts val="600"/>
              </a:spcBef>
              <a:spcAft>
                <a:spcPts val="0"/>
              </a:spcAft>
              <a:buClr>
                <a:srgbClr val="C00000"/>
              </a:buClr>
              <a:buSzPts val="1343"/>
              <a:buFont typeface="Noto Sans Symbols"/>
              <a:buChar char="➢"/>
            </a:pPr>
            <a:r>
              <a:rPr b="0" i="0" lang="en-US" sz="1679" u="none" cap="none" strike="noStrike">
                <a:solidFill>
                  <a:schemeClr val="dk1"/>
                </a:solidFill>
                <a:latin typeface="Calibri"/>
                <a:ea typeface="Calibri"/>
                <a:cs typeface="Calibri"/>
                <a:sym typeface="Calibri"/>
              </a:rPr>
              <a:t>The principle of Equality, human rights and the right to the city</a:t>
            </a:r>
            <a:endParaRPr/>
          </a:p>
        </p:txBody>
      </p:sp>
      <p:sp>
        <p:nvSpPr>
          <p:cNvPr id="117" name="Shape 117"/>
          <p:cNvSpPr txBox="1"/>
          <p:nvPr>
            <p:ph idx="2" type="body"/>
          </p:nvPr>
        </p:nvSpPr>
        <p:spPr>
          <a:xfrm>
            <a:off x="6172200" y="886968"/>
            <a:ext cx="5404104" cy="5797296"/>
          </a:xfrm>
          <a:prstGeom prst="rect">
            <a:avLst/>
          </a:prstGeom>
          <a:noFill/>
          <a:ln>
            <a:noFill/>
          </a:ln>
        </p:spPr>
        <p:txBody>
          <a:bodyPr anchorCtr="0" anchor="t" bIns="45700" lIns="91425" spcFirstLastPara="1" rIns="91425" wrap="square" tIns="45700">
            <a:noAutofit/>
          </a:bodyPr>
          <a:lstStyle/>
          <a:p>
            <a:pPr indent="-361950" lvl="0" marL="361950" marR="0" rtl="0" algn="l">
              <a:lnSpc>
                <a:spcPct val="114000"/>
              </a:lnSpc>
              <a:spcBef>
                <a:spcPts val="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Basic concepts of gender</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Gender Sensitive Budgets</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The stages, mechanisms and instruments of public policy</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Countries and regions that apply the Management for Results in the design in governmental programmatic-budgetary</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Approaches to the inclusion of women in development, their evolution over time and their present coexistence</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Practical needs and strategic interests</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Fundamental recommendation</a:t>
            </a:r>
            <a:endParaRPr/>
          </a:p>
          <a:p>
            <a:pPr indent="-361950" lvl="0" marL="361950" marR="0" rtl="0" algn="l">
              <a:lnSpc>
                <a:spcPct val="114000"/>
              </a:lnSpc>
              <a:spcBef>
                <a:spcPts val="600"/>
              </a:spcBef>
              <a:spcAft>
                <a:spcPts val="0"/>
              </a:spcAft>
              <a:buClr>
                <a:srgbClr val="C00000"/>
              </a:buClr>
              <a:buSzPts val="1568"/>
              <a:buFont typeface="Noto Sans Symbols"/>
              <a:buChar char="❑"/>
            </a:pPr>
            <a:r>
              <a:rPr b="0" i="0" lang="en-US" sz="1960" u="none" cap="none" strike="noStrike">
                <a:solidFill>
                  <a:schemeClr val="dk1"/>
                </a:solidFill>
                <a:latin typeface="Calibri"/>
                <a:ea typeface="Calibri"/>
                <a:cs typeface="Calibri"/>
                <a:sym typeface="Calibri"/>
              </a:rPr>
              <a:t>ANNEX of Inequality Gaps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Shape 5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The public budget is linked more to two principles of human rights</a:t>
            </a:r>
            <a:endParaRPr/>
          </a:p>
        </p:txBody>
      </p:sp>
      <p:sp>
        <p:nvSpPr>
          <p:cNvPr id="535" name="Shape 5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2400">
                <a:solidFill>
                  <a:srgbClr val="888888"/>
                </a:solidFill>
                <a:latin typeface="Calibri"/>
                <a:ea typeface="Calibri"/>
                <a:cs typeface="Calibri"/>
                <a:sym typeface="Calibri"/>
              </a:rPr>
              <a:t>‹#›</a:t>
            </a:fld>
            <a:endParaRPr sz="2400">
              <a:solidFill>
                <a:srgbClr val="888888"/>
              </a:solidFill>
              <a:latin typeface="Calibri"/>
              <a:ea typeface="Calibri"/>
              <a:cs typeface="Calibri"/>
              <a:sym typeface="Calibri"/>
            </a:endParaRPr>
          </a:p>
        </p:txBody>
      </p:sp>
      <p:grpSp>
        <p:nvGrpSpPr>
          <p:cNvPr id="536" name="Shape 536"/>
          <p:cNvGrpSpPr/>
          <p:nvPr/>
        </p:nvGrpSpPr>
        <p:grpSpPr>
          <a:xfrm>
            <a:off x="1498168" y="2514523"/>
            <a:ext cx="9055646" cy="1293663"/>
            <a:chOff x="2654" y="92379"/>
            <a:chExt cx="9055646" cy="1293663"/>
          </a:xfrm>
        </p:grpSpPr>
        <p:sp>
          <p:nvSpPr>
            <p:cNvPr id="537" name="Shape 537"/>
            <p:cNvSpPr/>
            <p:nvPr/>
          </p:nvSpPr>
          <p:spPr>
            <a:xfrm>
              <a:off x="2654" y="923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8" name="Shape 538"/>
            <p:cNvSpPr txBox="1"/>
            <p:nvPr/>
          </p:nvSpPr>
          <p:spPr>
            <a:xfrm>
              <a:off x="649486" y="92379"/>
              <a:ext cx="1940496" cy="1293663"/>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The universality</a:t>
              </a:r>
              <a:endParaRPr/>
            </a:p>
          </p:txBody>
        </p:sp>
        <p:sp>
          <p:nvSpPr>
            <p:cNvPr id="539" name="Shape 539"/>
            <p:cNvSpPr/>
            <p:nvPr/>
          </p:nvSpPr>
          <p:spPr>
            <a:xfrm>
              <a:off x="2913398" y="923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0" name="Shape 540"/>
            <p:cNvSpPr txBox="1"/>
            <p:nvPr/>
          </p:nvSpPr>
          <p:spPr>
            <a:xfrm>
              <a:off x="3560230" y="92379"/>
              <a:ext cx="1940496" cy="1293663"/>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Applicable to all people without any distinction.</a:t>
              </a:r>
              <a:endParaRPr/>
            </a:p>
          </p:txBody>
        </p:sp>
        <p:sp>
          <p:nvSpPr>
            <p:cNvPr id="541" name="Shape 541"/>
            <p:cNvSpPr/>
            <p:nvPr/>
          </p:nvSpPr>
          <p:spPr>
            <a:xfrm>
              <a:off x="5824141" y="923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2" name="Shape 542"/>
            <p:cNvSpPr txBox="1"/>
            <p:nvPr/>
          </p:nvSpPr>
          <p:spPr>
            <a:xfrm>
              <a:off x="6470973" y="92379"/>
              <a:ext cx="1940496" cy="1293663"/>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How many women and men are covered by investment and public spending?</a:t>
              </a:r>
              <a:endParaRPr/>
            </a:p>
          </p:txBody>
        </p:sp>
      </p:grpSp>
      <p:grpSp>
        <p:nvGrpSpPr>
          <p:cNvPr id="543" name="Shape 543"/>
          <p:cNvGrpSpPr/>
          <p:nvPr/>
        </p:nvGrpSpPr>
        <p:grpSpPr>
          <a:xfrm>
            <a:off x="1498168" y="4202194"/>
            <a:ext cx="9055646" cy="1293663"/>
            <a:chOff x="2654" y="16179"/>
            <a:chExt cx="9055646" cy="1293663"/>
          </a:xfrm>
        </p:grpSpPr>
        <p:sp>
          <p:nvSpPr>
            <p:cNvPr id="544" name="Shape 544"/>
            <p:cNvSpPr/>
            <p:nvPr/>
          </p:nvSpPr>
          <p:spPr>
            <a:xfrm>
              <a:off x="2654" y="161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5" name="Shape 545"/>
            <p:cNvSpPr txBox="1"/>
            <p:nvPr/>
          </p:nvSpPr>
          <p:spPr>
            <a:xfrm>
              <a:off x="649486" y="16179"/>
              <a:ext cx="1940496" cy="1293663"/>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The progressivity</a:t>
              </a:r>
              <a:endParaRPr sz="2000">
                <a:solidFill>
                  <a:schemeClr val="dk1"/>
                </a:solidFill>
                <a:latin typeface="Calibri"/>
                <a:ea typeface="Calibri"/>
                <a:cs typeface="Calibri"/>
                <a:sym typeface="Calibri"/>
              </a:endParaRPr>
            </a:p>
          </p:txBody>
        </p:sp>
        <p:sp>
          <p:nvSpPr>
            <p:cNvPr id="546" name="Shape 546"/>
            <p:cNvSpPr/>
            <p:nvPr/>
          </p:nvSpPr>
          <p:spPr>
            <a:xfrm>
              <a:off x="2913398" y="161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7" name="Shape 547"/>
            <p:cNvSpPr txBox="1"/>
            <p:nvPr/>
          </p:nvSpPr>
          <p:spPr>
            <a:xfrm>
              <a:off x="3560230" y="16179"/>
              <a:ext cx="1940496" cy="1293663"/>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Systematic progress of the exercise and enjoyment of human rights by the population</a:t>
              </a:r>
              <a:endParaRPr sz="1800">
                <a:solidFill>
                  <a:schemeClr val="dk1"/>
                </a:solidFill>
                <a:latin typeface="Calibri"/>
                <a:ea typeface="Calibri"/>
                <a:cs typeface="Calibri"/>
                <a:sym typeface="Calibri"/>
              </a:endParaRPr>
            </a:p>
          </p:txBody>
        </p:sp>
        <p:sp>
          <p:nvSpPr>
            <p:cNvPr id="548" name="Shape 548"/>
            <p:cNvSpPr/>
            <p:nvPr/>
          </p:nvSpPr>
          <p:spPr>
            <a:xfrm>
              <a:off x="5824141" y="161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9" name="Shape 549"/>
            <p:cNvSpPr txBox="1"/>
            <p:nvPr/>
          </p:nvSpPr>
          <p:spPr>
            <a:xfrm>
              <a:off x="6470973" y="16179"/>
              <a:ext cx="1940496" cy="1293663"/>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How fast is the coverage of public services, which women and men require?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Shape 554"/>
          <p:cNvSpPr txBox="1"/>
          <p:nvPr>
            <p:ph type="title"/>
          </p:nvPr>
        </p:nvSpPr>
        <p:spPr>
          <a:xfrm>
            <a:off x="3072766" y="333376"/>
            <a:ext cx="6336030" cy="72580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Types of Human Rights</a:t>
            </a:r>
            <a:endParaRPr/>
          </a:p>
        </p:txBody>
      </p:sp>
      <p:grpSp>
        <p:nvGrpSpPr>
          <p:cNvPr id="555" name="Shape 555"/>
          <p:cNvGrpSpPr/>
          <p:nvPr/>
        </p:nvGrpSpPr>
        <p:grpSpPr>
          <a:xfrm>
            <a:off x="2185924" y="1058864"/>
            <a:ext cx="7927656" cy="5662611"/>
            <a:chOff x="554419" y="0"/>
            <a:chExt cx="7927656" cy="5662611"/>
          </a:xfrm>
        </p:grpSpPr>
        <p:sp>
          <p:nvSpPr>
            <p:cNvPr id="556" name="Shape 556"/>
            <p:cNvSpPr/>
            <p:nvPr/>
          </p:nvSpPr>
          <p:spPr>
            <a:xfrm>
              <a:off x="3527290" y="1613844"/>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7" name="Shape 557"/>
            <p:cNvSpPr/>
            <p:nvPr/>
          </p:nvSpPr>
          <p:spPr>
            <a:xfrm>
              <a:off x="3368737" y="0"/>
              <a:ext cx="2299020" cy="133071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8" name="Shape 558"/>
            <p:cNvSpPr txBox="1"/>
            <p:nvPr/>
          </p:nvSpPr>
          <p:spPr>
            <a:xfrm>
              <a:off x="3368737" y="0"/>
              <a:ext cx="2299020" cy="1330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Civil and Political</a:t>
              </a:r>
              <a:endParaRPr/>
            </a:p>
          </p:txBody>
        </p:sp>
        <p:sp>
          <p:nvSpPr>
            <p:cNvPr id="559" name="Shape 559"/>
            <p:cNvSpPr/>
            <p:nvPr/>
          </p:nvSpPr>
          <p:spPr>
            <a:xfrm>
              <a:off x="4281211" y="2161419"/>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0" name="Shape 560"/>
            <p:cNvSpPr/>
            <p:nvPr/>
          </p:nvSpPr>
          <p:spPr>
            <a:xfrm>
              <a:off x="6420885" y="1755409"/>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1" name="Shape 561"/>
            <p:cNvSpPr txBox="1"/>
            <p:nvPr/>
          </p:nvSpPr>
          <p:spPr>
            <a:xfrm>
              <a:off x="6420885" y="1755409"/>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Economic, Social, Cultural, and Environmental DESCA</a:t>
              </a:r>
              <a:endParaRPr/>
            </a:p>
          </p:txBody>
        </p:sp>
        <p:sp>
          <p:nvSpPr>
            <p:cNvPr id="562" name="Shape 562"/>
            <p:cNvSpPr/>
            <p:nvPr/>
          </p:nvSpPr>
          <p:spPr>
            <a:xfrm>
              <a:off x="3993437" y="3048184"/>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3" name="Shape 563"/>
            <p:cNvSpPr/>
            <p:nvPr/>
          </p:nvSpPr>
          <p:spPr>
            <a:xfrm>
              <a:off x="6103779" y="4218645"/>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4" name="Shape 564"/>
            <p:cNvSpPr txBox="1"/>
            <p:nvPr/>
          </p:nvSpPr>
          <p:spPr>
            <a:xfrm>
              <a:off x="6103779" y="4218645"/>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Groups on vulnerable groups: migrants, trafficking</a:t>
              </a:r>
              <a:endParaRPr/>
            </a:p>
          </p:txBody>
        </p:sp>
        <p:sp>
          <p:nvSpPr>
            <p:cNvPr id="565" name="Shape 565"/>
            <p:cNvSpPr/>
            <p:nvPr/>
          </p:nvSpPr>
          <p:spPr>
            <a:xfrm>
              <a:off x="3061144" y="3048184"/>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6" name="Shape 566"/>
            <p:cNvSpPr/>
            <p:nvPr/>
          </p:nvSpPr>
          <p:spPr>
            <a:xfrm>
              <a:off x="871525" y="4218645"/>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7" name="Shape 567"/>
            <p:cNvSpPr txBox="1"/>
            <p:nvPr/>
          </p:nvSpPr>
          <p:spPr>
            <a:xfrm>
              <a:off x="871525" y="4218645"/>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Specials: women, children</a:t>
              </a:r>
              <a:endParaRPr/>
            </a:p>
          </p:txBody>
        </p:sp>
        <p:sp>
          <p:nvSpPr>
            <p:cNvPr id="568" name="Shape 568"/>
            <p:cNvSpPr/>
            <p:nvPr/>
          </p:nvSpPr>
          <p:spPr>
            <a:xfrm>
              <a:off x="2773370" y="2161419"/>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9" name="Shape 569"/>
            <p:cNvSpPr/>
            <p:nvPr/>
          </p:nvSpPr>
          <p:spPr>
            <a:xfrm>
              <a:off x="554419" y="1755409"/>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0" name="Shape 570"/>
            <p:cNvSpPr txBox="1"/>
            <p:nvPr/>
          </p:nvSpPr>
          <p:spPr>
            <a:xfrm>
              <a:off x="554419" y="1755409"/>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Collectives: Right to the City</a:t>
              </a:r>
              <a:endParaRPr b="0" sz="1800">
                <a:solidFill>
                  <a:schemeClr val="dk1"/>
                </a:solidFill>
                <a:latin typeface="Calibri"/>
                <a:ea typeface="Calibri"/>
                <a:cs typeface="Calibri"/>
                <a:sym typeface="Calibri"/>
              </a:endParaRPr>
            </a:p>
          </p:txBody>
        </p:sp>
      </p:grpSp>
      <p:sp>
        <p:nvSpPr>
          <p:cNvPr id="571" name="Shape 571"/>
          <p:cNvSpPr txBox="1"/>
          <p:nvPr>
            <p:ph idx="12" type="sldNum"/>
          </p:nvPr>
        </p:nvSpPr>
        <p:spPr>
          <a:xfrm>
            <a:off x="1981200" y="6356986"/>
            <a:ext cx="2133600" cy="36385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type="title"/>
          </p:nvPr>
        </p:nvSpPr>
        <p:spPr>
          <a:xfrm>
            <a:off x="1830604" y="72736"/>
            <a:ext cx="8624771" cy="405246"/>
          </a:xfrm>
          <a:prstGeom prst="rect">
            <a:avLst/>
          </a:prstGeom>
          <a:solidFill>
            <a:schemeClr val="lt1"/>
          </a:solidFill>
          <a:ln>
            <a:noFill/>
          </a:ln>
        </p:spPr>
        <p:txBody>
          <a:bodyPr anchorCtr="0" anchor="t" bIns="34275" lIns="0" spcFirstLastPara="1" rIns="0" wrap="square" tIns="34275">
            <a:noAutofit/>
          </a:bodyPr>
          <a:lstStyle/>
          <a:p>
            <a:pPr indent="0" lvl="0" marL="0" marR="0" rtl="0" algn="ctr">
              <a:lnSpc>
                <a:spcPct val="120000"/>
              </a:lnSpc>
              <a:spcBef>
                <a:spcPts val="0"/>
              </a:spcBef>
              <a:spcAft>
                <a:spcPts val="0"/>
              </a:spcAft>
              <a:buClr>
                <a:schemeClr val="accent1"/>
              </a:buClr>
              <a:buSzPts val="1350"/>
              <a:buFont typeface="Calibri"/>
              <a:buNone/>
            </a:pPr>
            <a:r>
              <a:rPr b="1" i="0" lang="en-US" sz="1350" u="none" cap="none" strike="noStrike">
                <a:solidFill>
                  <a:schemeClr val="dk1"/>
                </a:solidFill>
                <a:latin typeface="Calibri"/>
                <a:ea typeface="Calibri"/>
                <a:cs typeface="Calibri"/>
                <a:sym typeface="Calibri"/>
              </a:rPr>
              <a:t>Letter from Mexico City for the Right to the City</a:t>
            </a:r>
            <a:endParaRPr/>
          </a:p>
        </p:txBody>
      </p:sp>
      <p:sp>
        <p:nvSpPr>
          <p:cNvPr id="578" name="Shape 578"/>
          <p:cNvSpPr txBox="1"/>
          <p:nvPr>
            <p:ph idx="1" type="body"/>
          </p:nvPr>
        </p:nvSpPr>
        <p:spPr>
          <a:xfrm>
            <a:off x="272620" y="611340"/>
            <a:ext cx="3644751" cy="5786720"/>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Democratic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self-determination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of opinion and expression.</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Habitable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of peaceful assembly and association.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manifestation.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of choice and non-discrimination regarding education, culture, places of residence, among others.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of access to justice, relative to both individual and collective rights.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participate in decision-making in public affairs, including populations in situations of discrimination.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access, research and dissemination of public information.</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Inclusive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life.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equality before the law.</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non-discrimination.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the difference.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of conscience.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freely profess their religion.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of residence in the territory of the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land and to a safe place to live.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have basic public services (water, sanitation and energy).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housing.</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of movement.</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public transport and urban mobility.</a:t>
            </a:r>
            <a:endParaRPr/>
          </a:p>
        </p:txBody>
      </p:sp>
      <p:sp>
        <p:nvSpPr>
          <p:cNvPr id="579" name="Shape 579"/>
          <p:cNvSpPr txBox="1"/>
          <p:nvPr>
            <p:ph idx="3" type="body"/>
          </p:nvPr>
        </p:nvSpPr>
        <p:spPr>
          <a:xfrm>
            <a:off x="4052455" y="611341"/>
            <a:ext cx="4031672" cy="5964288"/>
          </a:xfrm>
          <a:prstGeom prst="rect">
            <a:avLst/>
          </a:prstGeom>
          <a:solidFill>
            <a:schemeClr val="lt1"/>
          </a:solidFill>
          <a:ln>
            <a:noFill/>
          </a:ln>
        </p:spPr>
        <p:txBody>
          <a:bodyPr anchorCtr="0" anchor="t" bIns="34275" lIns="0" spcFirstLastPara="1" rIns="0" wrap="square" tIns="34275">
            <a:noAutofit/>
          </a:bodyPr>
          <a:lstStyle/>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Sustainable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live in a healthy environment.</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protection, preservation and improvement of the environment.</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access and use of urban and rural territory within sustainable environmental and economic conditions.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Productive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work in satisfactory and equitable conditions in social and gender terms.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sufficient income that guarantees a dignified life.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Rights to organize (unions, cooperatives, among others).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The right to social security.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participate in the production of the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generate self-managed productive enterprises.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Educating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Education rights.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enjoy the benefits of scientific progress and its applications, including access to new information technologies and their periodic updating.</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conservation, development and dissemination of science and culture.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freedom for scientific research and creative activity.</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City safe from disasters and accidents</a:t>
            </a:r>
            <a:r>
              <a:rPr b="0" i="0" lang="en-US" sz="1050" u="none" cap="none" strike="noStrike">
                <a:solidFill>
                  <a:schemeClr val="dk1"/>
                </a:solidFill>
                <a:latin typeface="Calibri"/>
                <a:ea typeface="Calibri"/>
                <a:cs typeface="Calibri"/>
                <a:sym typeface="Calibri"/>
              </a:rPr>
              <a:t>.</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personal security and physical integrity in the face of risks and disasters.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a safe place to live.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safe spaces where to develop individual and collective activities.</a:t>
            </a:r>
            <a:endParaRPr/>
          </a:p>
        </p:txBody>
      </p:sp>
      <p:sp>
        <p:nvSpPr>
          <p:cNvPr id="580" name="Shape 580"/>
          <p:cNvSpPr txBox="1"/>
          <p:nvPr>
            <p:ph idx="5" type="body"/>
          </p:nvPr>
        </p:nvSpPr>
        <p:spPr>
          <a:xfrm>
            <a:off x="8364685" y="611340"/>
            <a:ext cx="3574472" cy="5964289"/>
          </a:xfrm>
          <a:prstGeom prst="rect">
            <a:avLst/>
          </a:prstGeom>
          <a:solidFill>
            <a:schemeClr val="lt1"/>
          </a:solidFill>
          <a:ln>
            <a:noFill/>
          </a:ln>
        </p:spPr>
        <p:txBody>
          <a:bodyPr anchorCtr="0" anchor="t" bIns="34275" lIns="0" spcFirstLastPara="1" rIns="0" wrap="square" tIns="34275">
            <a:noAutofit/>
          </a:bodyPr>
          <a:lstStyle/>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Safe city free of violence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personal security and integrity (physical, sexual, psychological, and moral, among others).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a life free of violence, both in the public and in the private sphere.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privacy and privacy: to private and family life in its various forms and to protection against intrafamily violence.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peaceful, solidary and multicultural coexistence.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protection against forced evictions.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Healthy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a healthy environment.</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the highest possible level of physical and mental health.</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adequate food.</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sufficient and quality water.</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sanitation services and garbage management.</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Sexual and reproductive rights.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Coexisting and culturally diverse city</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participate in cultural life.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cultural, linguistic and religious freedom.</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The right of people to have free time and accessible public spaces for coexistence and encounter.</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have public spaces suitable for the free expression of their cultural manifestations.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have quality recreational and sports spaces.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community coexistence.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Right to manifestation and debate in public spaces.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Shape 5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Basic concepts</a:t>
            </a:r>
            <a:endParaRPr b="0" i="0" sz="6000" u="none" cap="none" strike="noStrike">
              <a:solidFill>
                <a:schemeClr val="dk1"/>
              </a:solidFill>
              <a:latin typeface="Calibri"/>
              <a:ea typeface="Calibri"/>
              <a:cs typeface="Calibri"/>
              <a:sym typeface="Calibri"/>
            </a:endParaRPr>
          </a:p>
        </p:txBody>
      </p:sp>
      <p:sp>
        <p:nvSpPr>
          <p:cNvPr id="586" name="Shape 5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Of gender</a:t>
            </a:r>
            <a:endParaRPr b="0" i="0" sz="2400" u="none" cap="none" strike="noStrik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130629" y="274638"/>
            <a:ext cx="11709070" cy="6016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Basic concepts to introduce us to the issue of equality between women and men</a:t>
            </a:r>
            <a:endParaRPr/>
          </a:p>
        </p:txBody>
      </p:sp>
      <p:grpSp>
        <p:nvGrpSpPr>
          <p:cNvPr id="593" name="Shape 593"/>
          <p:cNvGrpSpPr/>
          <p:nvPr/>
        </p:nvGrpSpPr>
        <p:grpSpPr>
          <a:xfrm>
            <a:off x="1199456" y="1124744"/>
            <a:ext cx="10225136" cy="5468866"/>
            <a:chOff x="0" y="0"/>
            <a:chExt cx="10225136" cy="5468866"/>
          </a:xfrm>
        </p:grpSpPr>
        <p:sp>
          <p:nvSpPr>
            <p:cNvPr id="594" name="Shape 594"/>
            <p:cNvSpPr/>
            <p:nvPr/>
          </p:nvSpPr>
          <p:spPr>
            <a:xfrm>
              <a:off x="0" y="0"/>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5" name="Shape 595"/>
            <p:cNvSpPr txBox="1"/>
            <p:nvPr/>
          </p:nvSpPr>
          <p:spPr>
            <a:xfrm>
              <a:off x="2146302" y="0"/>
              <a:ext cx="8078833" cy="1012753"/>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b="1" lang="en-US" sz="1600">
                  <a:solidFill>
                    <a:schemeClr val="lt1"/>
                  </a:solidFill>
                  <a:latin typeface="Calibri"/>
                  <a:ea typeface="Calibri"/>
                  <a:cs typeface="Calibri"/>
                  <a:sym typeface="Calibri"/>
                </a:rPr>
                <a:t>Sex</a:t>
              </a:r>
              <a:endParaRPr sz="1600">
                <a:solidFill>
                  <a:schemeClr val="lt1"/>
                </a:solidFill>
                <a:latin typeface="Calibri"/>
                <a:ea typeface="Calibri"/>
                <a:cs typeface="Calibri"/>
                <a:sym typeface="Calibri"/>
              </a:endParaRPr>
            </a:p>
            <a:p>
              <a:pPr indent="-171450" lvl="1" marL="171450" marR="0" rtl="0" algn="l">
                <a:lnSpc>
                  <a:spcPct val="90000"/>
                </a:lnSpc>
                <a:spcBef>
                  <a:spcPts val="560"/>
                </a:spcBef>
                <a:spcAft>
                  <a:spcPts val="0"/>
                </a:spcAft>
                <a:buClr>
                  <a:schemeClr val="lt1"/>
                </a:buClr>
                <a:buSzPts val="1600"/>
                <a:buFont typeface="Calibri"/>
                <a:buChar char="•"/>
              </a:pPr>
              <a:r>
                <a:rPr b="0" i="0" lang="en-US" sz="1600" u="none" cap="none" strike="noStrike">
                  <a:solidFill>
                    <a:schemeClr val="lt1"/>
                  </a:solidFill>
                  <a:latin typeface="Calibri"/>
                  <a:ea typeface="Calibri"/>
                  <a:cs typeface="Calibri"/>
                  <a:sym typeface="Calibri"/>
                </a:rPr>
                <a:t>The differences and biological, anatomical and physiological characteristics that define women and men.</a:t>
              </a:r>
              <a:endParaRPr/>
            </a:p>
          </p:txBody>
        </p:sp>
        <p:sp>
          <p:nvSpPr>
            <p:cNvPr id="596" name="Shape 596"/>
            <p:cNvSpPr/>
            <p:nvPr/>
          </p:nvSpPr>
          <p:spPr>
            <a:xfrm>
              <a:off x="101275" y="101275"/>
              <a:ext cx="2045027" cy="810202"/>
            </a:xfrm>
            <a:prstGeom prst="roundRect">
              <a:avLst>
                <a:gd fmla="val 10000" name="adj"/>
              </a:avLst>
            </a:prstGeom>
            <a:blipFill rotWithShape="1">
              <a:blip r:embed="rId3">
                <a:alphaModFix/>
              </a:blip>
              <a:stretch>
                <a:fillRect b="-10999" l="0" r="0" t="-10999"/>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7" name="Shape 597"/>
            <p:cNvSpPr/>
            <p:nvPr/>
          </p:nvSpPr>
          <p:spPr>
            <a:xfrm>
              <a:off x="0" y="1114028"/>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8" name="Shape 598"/>
            <p:cNvSpPr txBox="1"/>
            <p:nvPr/>
          </p:nvSpPr>
          <p:spPr>
            <a:xfrm>
              <a:off x="2146302" y="1114028"/>
              <a:ext cx="8078833" cy="101275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Gender (not equivalent to women)</a:t>
              </a:r>
              <a:endParaRPr sz="1400">
                <a:solidFill>
                  <a:schemeClr val="lt1"/>
                </a:solidFill>
                <a:latin typeface="Calibri"/>
                <a:ea typeface="Calibri"/>
                <a:cs typeface="Calibri"/>
                <a:sym typeface="Calibri"/>
              </a:endParaRPr>
            </a:p>
            <a:p>
              <a:pPr indent="-114300" lvl="1" marL="114300" marR="0" rtl="0" algn="just">
                <a:lnSpc>
                  <a:spcPct val="100000"/>
                </a:lnSpc>
                <a:spcBef>
                  <a:spcPts val="0"/>
                </a:spcBef>
                <a:spcAft>
                  <a:spcPts val="0"/>
                </a:spcAft>
                <a:buClr>
                  <a:schemeClr val="lt1"/>
                </a:buClr>
                <a:buSzPts val="1400"/>
                <a:buFont typeface="Calibri"/>
                <a:buChar char="•"/>
              </a:pPr>
              <a:r>
                <a:rPr b="0" i="0" lang="en-US" sz="1400" u="none" cap="none" strike="noStrike">
                  <a:solidFill>
                    <a:schemeClr val="lt1"/>
                  </a:solidFill>
                  <a:latin typeface="Calibri"/>
                  <a:ea typeface="Calibri"/>
                  <a:cs typeface="Calibri"/>
                  <a:sym typeface="Calibri"/>
                </a:rPr>
                <a:t>Social construction of sexual differences in a historical moment and place, learned from socialization. It is expressed in a set of specific cultural characteristics that identify the differentiated social behavior of women and men and the relationships that are established between them.</a:t>
              </a:r>
              <a:endParaRPr/>
            </a:p>
          </p:txBody>
        </p:sp>
        <p:sp>
          <p:nvSpPr>
            <p:cNvPr id="599" name="Shape 599"/>
            <p:cNvSpPr/>
            <p:nvPr/>
          </p:nvSpPr>
          <p:spPr>
            <a:xfrm>
              <a:off x="101275" y="1215303"/>
              <a:ext cx="2045027" cy="810202"/>
            </a:xfrm>
            <a:prstGeom prst="roundRect">
              <a:avLst>
                <a:gd fmla="val 10000" name="adj"/>
              </a:avLst>
            </a:prstGeom>
            <a:blipFill rotWithShape="1">
              <a:blip r:embed="rId4">
                <a:alphaModFix/>
              </a:blip>
              <a:stretch>
                <a:fillRect b="-24998" l="0" r="0" t="-24998"/>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0" name="Shape 600"/>
            <p:cNvSpPr/>
            <p:nvPr/>
          </p:nvSpPr>
          <p:spPr>
            <a:xfrm>
              <a:off x="0" y="2228056"/>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1" name="Shape 601"/>
            <p:cNvSpPr txBox="1"/>
            <p:nvPr/>
          </p:nvSpPr>
          <p:spPr>
            <a:xfrm>
              <a:off x="2146302" y="2228056"/>
              <a:ext cx="8078833" cy="1012753"/>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b="1" i="1" lang="en-US" sz="1600">
                  <a:solidFill>
                    <a:schemeClr val="lt1"/>
                  </a:solidFill>
                  <a:latin typeface="Calibri"/>
                  <a:ea typeface="Calibri"/>
                  <a:cs typeface="Calibri"/>
                  <a:sym typeface="Calibri"/>
                </a:rPr>
                <a:t>Gender gap</a:t>
              </a:r>
              <a:endParaRPr sz="1600">
                <a:solidFill>
                  <a:schemeClr val="lt1"/>
                </a:solidFill>
                <a:latin typeface="Calibri"/>
                <a:ea typeface="Calibri"/>
                <a:cs typeface="Calibri"/>
                <a:sym typeface="Calibri"/>
              </a:endParaRPr>
            </a:p>
            <a:p>
              <a:pPr indent="-171450" lvl="1" marL="171450" marR="0" rtl="0" algn="l">
                <a:lnSpc>
                  <a:spcPct val="90000"/>
                </a:lnSpc>
                <a:spcBef>
                  <a:spcPts val="560"/>
                </a:spcBef>
                <a:spcAft>
                  <a:spcPts val="0"/>
                </a:spcAft>
                <a:buClr>
                  <a:schemeClr val="lt1"/>
                </a:buClr>
                <a:buSzPts val="1600"/>
                <a:buFont typeface="Calibri"/>
                <a:buChar char="•"/>
              </a:pPr>
              <a:r>
                <a:rPr b="0" i="0" lang="en-US" sz="1600" u="none" cap="none" strike="noStrike">
                  <a:solidFill>
                    <a:schemeClr val="lt1"/>
                  </a:solidFill>
                  <a:latin typeface="Calibri"/>
                  <a:ea typeface="Calibri"/>
                  <a:cs typeface="Calibri"/>
                  <a:sym typeface="Calibri"/>
                </a:rPr>
                <a:t>Differentials in access, participation and control of men and women over resources, services, opportunities and benefits of development.</a:t>
              </a:r>
              <a:endParaRPr/>
            </a:p>
          </p:txBody>
        </p:sp>
        <p:sp>
          <p:nvSpPr>
            <p:cNvPr id="602" name="Shape 602"/>
            <p:cNvSpPr/>
            <p:nvPr/>
          </p:nvSpPr>
          <p:spPr>
            <a:xfrm>
              <a:off x="101275" y="2329332"/>
              <a:ext cx="2045027" cy="810202"/>
            </a:xfrm>
            <a:prstGeom prst="roundRect">
              <a:avLst>
                <a:gd fmla="val 10000" name="adj"/>
              </a:avLst>
            </a:prstGeom>
            <a:blipFill rotWithShape="1">
              <a:blip r:embed="rId5">
                <a:alphaModFix/>
              </a:blip>
              <a:stretch>
                <a:fillRect b="-20998" l="0" r="0" t="-20998"/>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3" name="Shape 603"/>
            <p:cNvSpPr/>
            <p:nvPr/>
          </p:nvSpPr>
          <p:spPr>
            <a:xfrm>
              <a:off x="0" y="3342085"/>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4" name="Shape 604"/>
            <p:cNvSpPr txBox="1"/>
            <p:nvPr/>
          </p:nvSpPr>
          <p:spPr>
            <a:xfrm>
              <a:off x="2146302" y="3342085"/>
              <a:ext cx="8078833" cy="1012753"/>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Calibri"/>
                <a:buNone/>
              </a:pPr>
              <a:r>
                <a:rPr b="1" lang="en-US" sz="1500">
                  <a:solidFill>
                    <a:schemeClr val="lt1"/>
                  </a:solidFill>
                  <a:latin typeface="Calibri"/>
                  <a:ea typeface="Calibri"/>
                  <a:cs typeface="Calibri"/>
                  <a:sym typeface="Calibri"/>
                </a:rPr>
                <a:t>Affirmative actions</a:t>
              </a:r>
              <a:endParaRPr sz="1500">
                <a:solidFill>
                  <a:schemeClr val="lt1"/>
                </a:solidFill>
                <a:latin typeface="Calibri"/>
                <a:ea typeface="Calibri"/>
                <a:cs typeface="Calibri"/>
                <a:sym typeface="Calibri"/>
              </a:endParaRPr>
            </a:p>
            <a:p>
              <a:pPr indent="-114300" lvl="1" marL="114300" marR="0" rtl="0" algn="l">
                <a:lnSpc>
                  <a:spcPct val="90000"/>
                </a:lnSpc>
                <a:spcBef>
                  <a:spcPts val="525"/>
                </a:spcBef>
                <a:spcAft>
                  <a:spcPts val="0"/>
                </a:spcAft>
                <a:buClr>
                  <a:schemeClr val="lt1"/>
                </a:buClr>
                <a:buSzPts val="1500"/>
                <a:buFont typeface="Calibri"/>
                <a:buChar char="•"/>
              </a:pPr>
              <a:r>
                <a:rPr b="0" i="0" lang="en-US" sz="1500" u="none" cap="none" strike="noStrike">
                  <a:solidFill>
                    <a:schemeClr val="lt1"/>
                  </a:solidFill>
                  <a:latin typeface="Calibri"/>
                  <a:ea typeface="Calibri"/>
                  <a:cs typeface="Calibri"/>
                  <a:sym typeface="Calibri"/>
                </a:rPr>
                <a:t>Specific temporary measures that are put in place to provide specific benefits to disadvantaged and less representative populations, in this case women.</a:t>
              </a:r>
              <a:endParaRPr/>
            </a:p>
          </p:txBody>
        </p:sp>
        <p:sp>
          <p:nvSpPr>
            <p:cNvPr id="605" name="Shape 605"/>
            <p:cNvSpPr/>
            <p:nvPr/>
          </p:nvSpPr>
          <p:spPr>
            <a:xfrm>
              <a:off x="101275" y="3443360"/>
              <a:ext cx="2045027" cy="810202"/>
            </a:xfrm>
            <a:prstGeom prst="roundRect">
              <a:avLst>
                <a:gd fmla="val 10000" name="adj"/>
              </a:avLst>
            </a:prstGeom>
            <a:blipFill rotWithShape="1">
              <a:blip r:embed="rId6">
                <a:alphaModFix/>
              </a:blip>
              <a:stretch>
                <a:fillRect b="-11997" l="0" r="0" t="-11999"/>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6" name="Shape 606"/>
            <p:cNvSpPr/>
            <p:nvPr/>
          </p:nvSpPr>
          <p:spPr>
            <a:xfrm>
              <a:off x="0" y="4456113"/>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7" name="Shape 607"/>
            <p:cNvSpPr txBox="1"/>
            <p:nvPr/>
          </p:nvSpPr>
          <p:spPr>
            <a:xfrm>
              <a:off x="2146302" y="4456113"/>
              <a:ext cx="8078833" cy="101275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Transversality</a:t>
              </a:r>
              <a:endParaRPr sz="1400">
                <a:solidFill>
                  <a:schemeClr val="lt1"/>
                </a:solidFill>
                <a:latin typeface="Calibri"/>
                <a:ea typeface="Calibri"/>
                <a:cs typeface="Calibri"/>
                <a:sym typeface="Calibri"/>
              </a:endParaRPr>
            </a:p>
            <a:p>
              <a:pPr indent="-114300" lvl="1" marL="114300" marR="0" rtl="0" algn="l">
                <a:lnSpc>
                  <a:spcPct val="90000"/>
                </a:lnSpc>
                <a:spcBef>
                  <a:spcPts val="490"/>
                </a:spcBef>
                <a:spcAft>
                  <a:spcPts val="0"/>
                </a:spcAft>
                <a:buClr>
                  <a:schemeClr val="lt1"/>
                </a:buClr>
                <a:buSzPts val="1400"/>
                <a:buFont typeface="Calibri"/>
                <a:buChar char="•"/>
              </a:pPr>
              <a:r>
                <a:rPr b="0" i="0" lang="en-US" sz="1400" u="none" cap="none" strike="noStrike">
                  <a:solidFill>
                    <a:schemeClr val="lt1"/>
                  </a:solidFill>
                  <a:latin typeface="Calibri"/>
                  <a:ea typeface="Calibri"/>
                  <a:cs typeface="Calibri"/>
                  <a:sym typeface="Calibri"/>
                </a:rPr>
                <a:t>Instrumental strategy for gender equality that calls for the systematic incorporation of the theme of equality between women and men in all the components of a structure, economic, social, cultural and environmental policy.</a:t>
              </a:r>
              <a:endParaRPr/>
            </a:p>
          </p:txBody>
        </p:sp>
        <p:sp>
          <p:nvSpPr>
            <p:cNvPr id="608" name="Shape 608"/>
            <p:cNvSpPr/>
            <p:nvPr/>
          </p:nvSpPr>
          <p:spPr>
            <a:xfrm>
              <a:off x="101275" y="4557389"/>
              <a:ext cx="2045027" cy="810202"/>
            </a:xfrm>
            <a:prstGeom prst="roundRect">
              <a:avLst>
                <a:gd fmla="val 10000" name="adj"/>
              </a:avLst>
            </a:prstGeom>
            <a:blipFill rotWithShape="1">
              <a:blip r:embed="rId7">
                <a:alphaModFix/>
              </a:blip>
              <a:stretch>
                <a:fillRect b="-17997" l="0" r="0" t="-17999"/>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9" name="Shape 6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Noto Sans Symbols"/>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Shape 6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Gender Sensitive Budgets</a:t>
            </a:r>
            <a:endParaRPr/>
          </a:p>
        </p:txBody>
      </p:sp>
      <p:sp>
        <p:nvSpPr>
          <p:cNvPr id="615" name="Shape 6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98989"/>
              </a:buClr>
              <a:buSzPts val="2400"/>
              <a:buFont typeface="Arial"/>
              <a:buNone/>
            </a:pPr>
            <a:r>
              <a:rPr b="0" i="0" lang="en-US" sz="2400" u="none" cap="none" strike="noStrike">
                <a:solidFill>
                  <a:srgbClr val="898989"/>
                </a:solidFill>
                <a:latin typeface="Calibri"/>
                <a:ea typeface="Calibri"/>
                <a:cs typeface="Calibri"/>
                <a:sym typeface="Calibri"/>
              </a:rPr>
              <a:t>Its essence</a:t>
            </a:r>
            <a:endParaRPr/>
          </a:p>
        </p:txBody>
      </p:sp>
      <p:sp>
        <p:nvSpPr>
          <p:cNvPr id="616" name="Shape 6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Shape 6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2400">
                <a:solidFill>
                  <a:srgbClr val="888888"/>
                </a:solidFill>
                <a:latin typeface="Calibri"/>
                <a:ea typeface="Calibri"/>
                <a:cs typeface="Calibri"/>
                <a:sym typeface="Calibri"/>
              </a:rPr>
              <a:t>‹#›</a:t>
            </a:fld>
            <a:endParaRPr sz="2400">
              <a:solidFill>
                <a:srgbClr val="888888"/>
              </a:solidFill>
              <a:latin typeface="Calibri"/>
              <a:ea typeface="Calibri"/>
              <a:cs typeface="Calibri"/>
              <a:sym typeface="Calibri"/>
            </a:endParaRPr>
          </a:p>
        </p:txBody>
      </p:sp>
      <p:sp>
        <p:nvSpPr>
          <p:cNvPr id="623" name="Shape 623"/>
          <p:cNvSpPr txBox="1"/>
          <p:nvPr>
            <p:ph idx="4294967295" type="title"/>
          </p:nvPr>
        </p:nvSpPr>
        <p:spPr>
          <a:xfrm>
            <a:off x="866775" y="294295"/>
            <a:ext cx="8910638" cy="52863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80"/>
              <a:buFont typeface="Calibri"/>
              <a:buNone/>
            </a:pPr>
            <a:r>
              <a:rPr b="1" i="0" lang="en-US" sz="2880" u="none" cap="none" strike="noStrike">
                <a:solidFill>
                  <a:srgbClr val="000000"/>
                </a:solidFill>
                <a:latin typeface="Calibri"/>
                <a:ea typeface="Calibri"/>
                <a:cs typeface="Calibri"/>
                <a:sym typeface="Calibri"/>
              </a:rPr>
              <a:t>What are gender sensitive budgets?</a:t>
            </a:r>
            <a:endParaRPr/>
          </a:p>
        </p:txBody>
      </p:sp>
      <p:sp>
        <p:nvSpPr>
          <p:cNvPr id="624" name="Shape 624"/>
          <p:cNvSpPr txBox="1"/>
          <p:nvPr>
            <p:ph idx="4294967295" type="body"/>
          </p:nvPr>
        </p:nvSpPr>
        <p:spPr>
          <a:xfrm>
            <a:off x="688623" y="1146175"/>
            <a:ext cx="10665177" cy="2233613"/>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1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 budgetary design of comprehensive public income and expenditure that considers the needs and interests differentiated between women and men in all areas of government work, which seeks to eradicate the inequality gaps, to access substantive equality between them, based on rights humans with a gender perspective.</a:t>
            </a:r>
            <a:endParaRPr/>
          </a:p>
          <a:p>
            <a:pPr indent="-228600" lvl="0" marL="228600" marR="0" rtl="0" algn="just">
              <a:lnSpc>
                <a:spcPct val="110000"/>
              </a:lnSpc>
              <a:spcBef>
                <a:spcPts val="8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It deals with the visibility of inequality in the sexual distribution of work in society and considers and incorporates the contribution of unpaid work, basically of women, to the national wealth and the quality of life of all the inhabitants of the country.</a:t>
            </a:r>
            <a:endParaRPr/>
          </a:p>
        </p:txBody>
      </p:sp>
      <p:pic>
        <p:nvPicPr>
          <p:cNvPr descr="PSG MGH.png" id="625" name="Shape 625"/>
          <p:cNvPicPr preferRelativeResize="0"/>
          <p:nvPr/>
        </p:nvPicPr>
        <p:blipFill rotWithShape="1">
          <a:blip r:embed="rId3">
            <a:alphaModFix/>
          </a:blip>
          <a:srcRect b="0" l="0" r="0" t="0"/>
          <a:stretch/>
        </p:blipFill>
        <p:spPr>
          <a:xfrm>
            <a:off x="3359151" y="3690331"/>
            <a:ext cx="1852613" cy="2538412"/>
          </a:xfrm>
          <a:prstGeom prst="rect">
            <a:avLst/>
          </a:prstGeom>
          <a:noFill/>
          <a:ln>
            <a:noFill/>
          </a:ln>
        </p:spPr>
      </p:pic>
      <p:pic>
        <p:nvPicPr>
          <p:cNvPr descr="INM O.png" id="626" name="Shape 626"/>
          <p:cNvPicPr preferRelativeResize="0"/>
          <p:nvPr/>
        </p:nvPicPr>
        <p:blipFill rotWithShape="1">
          <a:blip r:embed="rId4">
            <a:alphaModFix/>
          </a:blip>
          <a:srcRect b="0" l="0" r="0" t="0"/>
          <a:stretch/>
        </p:blipFill>
        <p:spPr>
          <a:xfrm>
            <a:off x="1524001" y="3674456"/>
            <a:ext cx="1908175" cy="2540000"/>
          </a:xfrm>
          <a:prstGeom prst="rect">
            <a:avLst/>
          </a:prstGeom>
          <a:noFill/>
          <a:ln>
            <a:noFill/>
          </a:ln>
        </p:spPr>
      </p:pic>
      <p:pic>
        <p:nvPicPr>
          <p:cNvPr descr="PSG MGH2.png" id="627" name="Shape 627"/>
          <p:cNvPicPr preferRelativeResize="0"/>
          <p:nvPr/>
        </p:nvPicPr>
        <p:blipFill rotWithShape="1">
          <a:blip r:embed="rId5">
            <a:alphaModFix/>
          </a:blip>
          <a:srcRect b="0" l="0" r="0" t="0"/>
          <a:stretch/>
        </p:blipFill>
        <p:spPr>
          <a:xfrm>
            <a:off x="5211763" y="3703031"/>
            <a:ext cx="1828800" cy="2538412"/>
          </a:xfrm>
          <a:prstGeom prst="rect">
            <a:avLst/>
          </a:prstGeom>
          <a:noFill/>
          <a:ln>
            <a:noFill/>
          </a:ln>
        </p:spPr>
      </p:pic>
      <p:pic>
        <p:nvPicPr>
          <p:cNvPr descr="PSG 6.png" id="628" name="Shape 628"/>
          <p:cNvPicPr preferRelativeResize="0"/>
          <p:nvPr/>
        </p:nvPicPr>
        <p:blipFill rotWithShape="1">
          <a:blip r:embed="rId6">
            <a:alphaModFix/>
          </a:blip>
          <a:srcRect b="0" l="0" r="0" t="0"/>
          <a:stretch/>
        </p:blipFill>
        <p:spPr>
          <a:xfrm>
            <a:off x="7032625" y="3703031"/>
            <a:ext cx="1854200" cy="2538412"/>
          </a:xfrm>
          <a:prstGeom prst="rect">
            <a:avLst/>
          </a:prstGeom>
          <a:noFill/>
          <a:ln>
            <a:noFill/>
          </a:ln>
        </p:spPr>
      </p:pic>
      <p:pic>
        <p:nvPicPr>
          <p:cNvPr descr="PSGL2.png" id="629" name="Shape 629"/>
          <p:cNvPicPr preferRelativeResize="0"/>
          <p:nvPr/>
        </p:nvPicPr>
        <p:blipFill rotWithShape="1">
          <a:blip r:embed="rId7">
            <a:alphaModFix/>
          </a:blip>
          <a:srcRect b="0" l="0" r="0" t="0"/>
          <a:stretch/>
        </p:blipFill>
        <p:spPr>
          <a:xfrm>
            <a:off x="8886826" y="3703031"/>
            <a:ext cx="1781175" cy="25384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Shape 6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1" i="0" lang="en-US" sz="6000" u="none" cap="none" strike="noStrike">
                <a:solidFill>
                  <a:schemeClr val="dk1"/>
                </a:solidFill>
                <a:latin typeface="Calibri"/>
                <a:ea typeface="Calibri"/>
                <a:cs typeface="Calibri"/>
                <a:sym typeface="Calibri"/>
              </a:rPr>
              <a:t>The stages, mechanism and instruments</a:t>
            </a:r>
            <a:endParaRPr b="0" i="0" sz="6000" u="none" cap="none" strike="noStrike">
              <a:solidFill>
                <a:schemeClr val="dk1"/>
              </a:solidFill>
              <a:latin typeface="Calibri"/>
              <a:ea typeface="Calibri"/>
              <a:cs typeface="Calibri"/>
              <a:sym typeface="Calibri"/>
            </a:endParaRPr>
          </a:p>
        </p:txBody>
      </p:sp>
      <p:sp>
        <p:nvSpPr>
          <p:cNvPr id="635" name="Shape 6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1" i="0" lang="en-US" sz="2400" u="none" cap="none" strike="noStrike">
                <a:solidFill>
                  <a:srgbClr val="888888"/>
                </a:solidFill>
                <a:latin typeface="Calibri"/>
                <a:ea typeface="Calibri"/>
                <a:cs typeface="Calibri"/>
                <a:sym typeface="Calibri"/>
              </a:rPr>
              <a:t>The public policy process</a:t>
            </a:r>
            <a:endParaRPr b="0" i="0" sz="2400" u="none" cap="none" strike="noStrik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grpSp>
        <p:nvGrpSpPr>
          <p:cNvPr id="641" name="Shape 641"/>
          <p:cNvGrpSpPr/>
          <p:nvPr/>
        </p:nvGrpSpPr>
        <p:grpSpPr>
          <a:xfrm>
            <a:off x="1889578" y="1392240"/>
            <a:ext cx="9794077" cy="5164138"/>
            <a:chOff x="602" y="564"/>
            <a:chExt cx="8226" cy="3253"/>
          </a:xfrm>
        </p:grpSpPr>
        <p:sp>
          <p:nvSpPr>
            <p:cNvPr id="642" name="Shape 642"/>
            <p:cNvSpPr txBox="1"/>
            <p:nvPr/>
          </p:nvSpPr>
          <p:spPr>
            <a:xfrm>
              <a:off x="602" y="722"/>
              <a:ext cx="938"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PLANNING</a:t>
              </a:r>
              <a:endParaRPr/>
            </a:p>
          </p:txBody>
        </p:sp>
        <p:sp>
          <p:nvSpPr>
            <p:cNvPr id="643" name="Shape 643"/>
            <p:cNvSpPr txBox="1"/>
            <p:nvPr/>
          </p:nvSpPr>
          <p:spPr>
            <a:xfrm>
              <a:off x="1342" y="1108"/>
              <a:ext cx="1166"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PROGRAMMING</a:t>
              </a:r>
              <a:endParaRPr/>
            </a:p>
          </p:txBody>
        </p:sp>
        <p:sp>
          <p:nvSpPr>
            <p:cNvPr id="644" name="Shape 644"/>
            <p:cNvSpPr txBox="1"/>
            <p:nvPr/>
          </p:nvSpPr>
          <p:spPr>
            <a:xfrm>
              <a:off x="2005" y="1536"/>
              <a:ext cx="823"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BUDGET</a:t>
              </a:r>
              <a:endParaRPr/>
            </a:p>
          </p:txBody>
        </p:sp>
        <p:sp>
          <p:nvSpPr>
            <p:cNvPr id="645" name="Shape 645"/>
            <p:cNvSpPr txBox="1"/>
            <p:nvPr/>
          </p:nvSpPr>
          <p:spPr>
            <a:xfrm>
              <a:off x="2474" y="1993"/>
              <a:ext cx="1011" cy="271"/>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EXERCISE AND CONTROL</a:t>
              </a:r>
              <a:endParaRPr/>
            </a:p>
          </p:txBody>
        </p:sp>
        <p:sp>
          <p:nvSpPr>
            <p:cNvPr id="646" name="Shape 646"/>
            <p:cNvSpPr txBox="1"/>
            <p:nvPr/>
          </p:nvSpPr>
          <p:spPr>
            <a:xfrm>
              <a:off x="3150" y="2514"/>
              <a:ext cx="1006"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MONITORING</a:t>
              </a:r>
              <a:endParaRPr/>
            </a:p>
          </p:txBody>
        </p:sp>
        <p:sp>
          <p:nvSpPr>
            <p:cNvPr id="647" name="Shape 647"/>
            <p:cNvSpPr txBox="1"/>
            <p:nvPr/>
          </p:nvSpPr>
          <p:spPr>
            <a:xfrm>
              <a:off x="3959" y="3080"/>
              <a:ext cx="895"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EVALUATION</a:t>
              </a:r>
              <a:endParaRPr b="1" sz="1100">
                <a:solidFill>
                  <a:schemeClr val="dk1"/>
                </a:solidFill>
                <a:latin typeface="Calibri"/>
                <a:ea typeface="Calibri"/>
                <a:cs typeface="Calibri"/>
                <a:sym typeface="Calibri"/>
              </a:endParaRPr>
            </a:p>
          </p:txBody>
        </p:sp>
        <p:sp>
          <p:nvSpPr>
            <p:cNvPr id="648" name="Shape 648"/>
            <p:cNvSpPr txBox="1"/>
            <p:nvPr/>
          </p:nvSpPr>
          <p:spPr>
            <a:xfrm>
              <a:off x="4373" y="3506"/>
              <a:ext cx="1201"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ACOUNTABILITY</a:t>
              </a:r>
              <a:endParaRPr/>
            </a:p>
          </p:txBody>
        </p:sp>
        <p:sp>
          <p:nvSpPr>
            <p:cNvPr id="649" name="Shape 649"/>
            <p:cNvSpPr txBox="1"/>
            <p:nvPr/>
          </p:nvSpPr>
          <p:spPr>
            <a:xfrm>
              <a:off x="5687" y="3499"/>
              <a:ext cx="2934" cy="318"/>
            </a:xfrm>
            <a:prstGeom prst="rect">
              <a:avLst/>
            </a:prstGeom>
            <a:noFill/>
            <a:ln>
              <a:noFill/>
            </a:ln>
          </p:spPr>
          <p:txBody>
            <a:bodyPr anchorCtr="0" anchor="t" bIns="45700" lIns="91425" spcFirstLastPara="1" rIns="91425" wrap="square" tIns="45700">
              <a:noAutofit/>
            </a:bodyPr>
            <a:lstStyle/>
            <a:p>
              <a:pPr indent="-138113" lvl="0" marL="138113"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Open government is present?</a:t>
              </a:r>
              <a:endParaRPr/>
            </a:p>
            <a:p>
              <a:pPr indent="-138113" lvl="0" marL="138113" marR="0" rtl="0" algn="l">
                <a:spcBef>
                  <a:spcPts val="113"/>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there public accountability mechanisms?</a:t>
              </a:r>
              <a:endParaRPr sz="1300">
                <a:solidFill>
                  <a:schemeClr val="dk1"/>
                </a:solidFill>
                <a:latin typeface="Calibri"/>
                <a:ea typeface="Calibri"/>
                <a:cs typeface="Calibri"/>
                <a:sym typeface="Calibri"/>
              </a:endParaRPr>
            </a:p>
          </p:txBody>
        </p:sp>
        <p:sp>
          <p:nvSpPr>
            <p:cNvPr id="650" name="Shape 650"/>
            <p:cNvSpPr txBox="1"/>
            <p:nvPr/>
          </p:nvSpPr>
          <p:spPr>
            <a:xfrm>
              <a:off x="4406" y="2405"/>
              <a:ext cx="3789" cy="301"/>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there periodic progress reports to Congress or to society?</a:t>
              </a:r>
              <a:endParaRPr/>
            </a:p>
            <a:p>
              <a:pPr indent="-171450" lvl="0" marL="171450" marR="0" rtl="0" algn="l">
                <a:lnSpc>
                  <a:spcPct val="90000"/>
                </a:lnSpc>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there monitoring activities?</a:t>
              </a:r>
              <a:endParaRPr sz="1300">
                <a:solidFill>
                  <a:schemeClr val="dk1"/>
                </a:solidFill>
                <a:latin typeface="Calibri"/>
                <a:ea typeface="Calibri"/>
                <a:cs typeface="Calibri"/>
                <a:sym typeface="Calibri"/>
              </a:endParaRPr>
            </a:p>
          </p:txBody>
        </p:sp>
        <p:sp>
          <p:nvSpPr>
            <p:cNvPr id="651" name="Shape 651"/>
            <p:cNvSpPr txBox="1"/>
            <p:nvPr/>
          </p:nvSpPr>
          <p:spPr>
            <a:xfrm>
              <a:off x="3194" y="1465"/>
              <a:ext cx="4826" cy="474"/>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Does the budget design use the results-based budgeting method?</a:t>
              </a:r>
              <a:endParaRPr/>
            </a:p>
            <a:p>
              <a:pPr indent="-171450" lvl="0" marL="171450" marR="0" rtl="0" algn="l">
                <a:spcBef>
                  <a:spcPts val="195"/>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How much per capita budget does the government allocate to the issue?</a:t>
              </a:r>
              <a:endParaRPr/>
            </a:p>
            <a:p>
              <a:pPr indent="-171450" lvl="0" marL="171450" marR="0" rtl="0" algn="l">
                <a:spcBef>
                  <a:spcPts val="195"/>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Does the local government make a participatory budget?</a:t>
              </a:r>
              <a:endParaRPr sz="1300">
                <a:solidFill>
                  <a:schemeClr val="dk1"/>
                </a:solidFill>
                <a:latin typeface="Calibri"/>
                <a:ea typeface="Calibri"/>
                <a:cs typeface="Calibri"/>
                <a:sym typeface="Calibri"/>
              </a:endParaRPr>
            </a:p>
          </p:txBody>
        </p:sp>
        <p:sp>
          <p:nvSpPr>
            <p:cNvPr id="652" name="Shape 652"/>
            <p:cNvSpPr txBox="1"/>
            <p:nvPr/>
          </p:nvSpPr>
          <p:spPr>
            <a:xfrm>
              <a:off x="3644" y="2010"/>
              <a:ext cx="5099" cy="301"/>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there internal systems for controlling public expenditure in public agencies?</a:t>
              </a:r>
              <a:endParaRPr/>
            </a:p>
            <a:p>
              <a:pPr indent="-171450" lvl="0" marL="171450" marR="0" rtl="0" algn="l">
                <a:lnSpc>
                  <a:spcPct val="90000"/>
                </a:lnSpc>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there open government practices?</a:t>
              </a:r>
              <a:endParaRPr sz="1300">
                <a:solidFill>
                  <a:schemeClr val="dk1"/>
                </a:solidFill>
                <a:latin typeface="Calibri"/>
                <a:ea typeface="Calibri"/>
                <a:cs typeface="Calibri"/>
                <a:sym typeface="Calibri"/>
              </a:endParaRPr>
            </a:p>
          </p:txBody>
        </p:sp>
        <p:sp>
          <p:nvSpPr>
            <p:cNvPr id="653" name="Shape 653"/>
            <p:cNvSpPr txBox="1"/>
            <p:nvPr/>
          </p:nvSpPr>
          <p:spPr>
            <a:xfrm>
              <a:off x="2756" y="1065"/>
              <a:ext cx="5235" cy="427"/>
            </a:xfrm>
            <a:prstGeom prst="rect">
              <a:avLst/>
            </a:prstGeom>
            <a:noFill/>
            <a:ln>
              <a:noFill/>
            </a:ln>
          </p:spPr>
          <p:txBody>
            <a:bodyPr anchorCtr="0" anchor="t" bIns="45700" lIns="91425" spcFirstLastPara="1" rIns="91425" wrap="square" tIns="45700">
              <a:noAutofit/>
            </a:bodyPr>
            <a:lstStyle/>
            <a:p>
              <a:pPr indent="-171450" lvl="0" marL="171450" marR="0" rtl="0" algn="l">
                <a:lnSpc>
                  <a:spcPct val="80000"/>
                </a:lnSpc>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Ehat do the programs, national, subnational and local say? </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What does your logical frame exercise say? Your Indicator Matrices (MML) do they have an Indicator Evaluation Systems (IES)? Are the indicators of the SDGs used?</a:t>
              </a:r>
              <a:endParaRPr/>
            </a:p>
          </p:txBody>
        </p:sp>
        <p:sp>
          <p:nvSpPr>
            <p:cNvPr id="654" name="Shape 654"/>
            <p:cNvSpPr txBox="1"/>
            <p:nvPr/>
          </p:nvSpPr>
          <p:spPr>
            <a:xfrm>
              <a:off x="1895" y="564"/>
              <a:ext cx="5653" cy="452"/>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What does the country's Development Plan say on the subject?</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How do you incorporate the guidelines of international frameworks and action plans? ODS, NAU, Sendai, Addis Ababa, Refugees and Migration, Beijing, Cairo, etc.</a:t>
              </a:r>
              <a:endParaRPr/>
            </a:p>
          </p:txBody>
        </p:sp>
        <p:sp>
          <p:nvSpPr>
            <p:cNvPr id="655" name="Shape 655"/>
            <p:cNvSpPr txBox="1"/>
            <p:nvPr/>
          </p:nvSpPr>
          <p:spPr>
            <a:xfrm>
              <a:off x="4888" y="2742"/>
              <a:ext cx="3940" cy="7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Calibri"/>
                  <a:ea typeface="Calibri"/>
                  <a:cs typeface="Calibri"/>
                  <a:sym typeface="Calibri"/>
                </a:rPr>
                <a:t>In the Systems Performance Evaluation</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 Progress Indicators used?</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Is the SDG indicator system being incorporated?</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Are there external evaluations of the results of government programs?</a:t>
              </a:r>
              <a:endParaRPr sz="1300">
                <a:solidFill>
                  <a:schemeClr val="dk1"/>
                </a:solidFill>
                <a:latin typeface="Calibri"/>
                <a:ea typeface="Calibri"/>
                <a:cs typeface="Calibri"/>
                <a:sym typeface="Calibri"/>
              </a:endParaRPr>
            </a:p>
          </p:txBody>
        </p:sp>
        <p:cxnSp>
          <p:nvCxnSpPr>
            <p:cNvPr id="656" name="Shape 656"/>
            <p:cNvCxnSpPr>
              <a:stCxn id="642" idx="3"/>
              <a:endCxn id="643" idx="0"/>
            </p:cNvCxnSpPr>
            <p:nvPr/>
          </p:nvCxnSpPr>
          <p:spPr>
            <a:xfrm>
              <a:off x="1540" y="805"/>
              <a:ext cx="300" cy="300"/>
            </a:xfrm>
            <a:prstGeom prst="bentConnector2">
              <a:avLst/>
            </a:prstGeom>
            <a:noFill/>
            <a:ln cap="flat" cmpd="sng" w="12700">
              <a:solidFill>
                <a:schemeClr val="dk1"/>
              </a:solidFill>
              <a:prstDash val="solid"/>
              <a:miter lim="800000"/>
              <a:headEnd len="med" w="med" type="none"/>
              <a:tailEnd len="med" w="med" type="triangle"/>
            </a:ln>
          </p:spPr>
        </p:cxnSp>
        <p:cxnSp>
          <p:nvCxnSpPr>
            <p:cNvPr id="657" name="Shape 657"/>
            <p:cNvCxnSpPr/>
            <p:nvPr/>
          </p:nvCxnSpPr>
          <p:spPr>
            <a:xfrm>
              <a:off x="2489" y="1176"/>
              <a:ext cx="80" cy="369"/>
            </a:xfrm>
            <a:prstGeom prst="bentConnector2">
              <a:avLst/>
            </a:prstGeom>
            <a:noFill/>
            <a:ln cap="flat" cmpd="sng" w="12700">
              <a:solidFill>
                <a:schemeClr val="dk1"/>
              </a:solidFill>
              <a:prstDash val="solid"/>
              <a:miter lim="800000"/>
              <a:headEnd len="med" w="med" type="none"/>
              <a:tailEnd len="med" w="med" type="triangle"/>
            </a:ln>
          </p:spPr>
        </p:cxnSp>
        <p:cxnSp>
          <p:nvCxnSpPr>
            <p:cNvPr id="658" name="Shape 658"/>
            <p:cNvCxnSpPr>
              <a:stCxn id="644" idx="3"/>
              <a:endCxn id="645" idx="0"/>
            </p:cNvCxnSpPr>
            <p:nvPr/>
          </p:nvCxnSpPr>
          <p:spPr>
            <a:xfrm>
              <a:off x="2828" y="1618"/>
              <a:ext cx="300" cy="300"/>
            </a:xfrm>
            <a:prstGeom prst="bentConnector2">
              <a:avLst/>
            </a:prstGeom>
            <a:noFill/>
            <a:ln cap="flat" cmpd="sng" w="12700">
              <a:solidFill>
                <a:schemeClr val="dk1"/>
              </a:solidFill>
              <a:prstDash val="solid"/>
              <a:miter lim="800000"/>
              <a:headEnd len="med" w="med" type="none"/>
              <a:tailEnd len="med" w="med" type="triangle"/>
            </a:ln>
          </p:spPr>
        </p:cxnSp>
        <p:cxnSp>
          <p:nvCxnSpPr>
            <p:cNvPr id="659" name="Shape 659"/>
            <p:cNvCxnSpPr>
              <a:stCxn id="645" idx="3"/>
            </p:cNvCxnSpPr>
            <p:nvPr/>
          </p:nvCxnSpPr>
          <p:spPr>
            <a:xfrm>
              <a:off x="3485" y="2129"/>
              <a:ext cx="600" cy="600"/>
            </a:xfrm>
            <a:prstGeom prst="bentConnector2">
              <a:avLst/>
            </a:prstGeom>
            <a:noFill/>
            <a:ln cap="flat" cmpd="sng" w="12700">
              <a:solidFill>
                <a:schemeClr val="dk1"/>
              </a:solidFill>
              <a:prstDash val="solid"/>
              <a:miter lim="800000"/>
              <a:headEnd len="med" w="med" type="none"/>
              <a:tailEnd len="med" w="med" type="triangle"/>
            </a:ln>
          </p:spPr>
        </p:cxnSp>
        <p:cxnSp>
          <p:nvCxnSpPr>
            <p:cNvPr id="660" name="Shape 660"/>
            <p:cNvCxnSpPr>
              <a:stCxn id="646" idx="3"/>
              <a:endCxn id="647" idx="0"/>
            </p:cNvCxnSpPr>
            <p:nvPr/>
          </p:nvCxnSpPr>
          <p:spPr>
            <a:xfrm>
              <a:off x="4156" y="2597"/>
              <a:ext cx="300" cy="600"/>
            </a:xfrm>
            <a:prstGeom prst="bentConnector2">
              <a:avLst/>
            </a:prstGeom>
            <a:noFill/>
            <a:ln cap="flat" cmpd="sng" w="12700">
              <a:solidFill>
                <a:schemeClr val="dk1"/>
              </a:solidFill>
              <a:prstDash val="solid"/>
              <a:miter lim="800000"/>
              <a:headEnd len="med" w="med" type="none"/>
              <a:tailEnd len="med" w="med" type="triangle"/>
            </a:ln>
          </p:spPr>
        </p:cxnSp>
        <p:cxnSp>
          <p:nvCxnSpPr>
            <p:cNvPr id="661" name="Shape 661"/>
            <p:cNvCxnSpPr>
              <a:stCxn id="647" idx="3"/>
            </p:cNvCxnSpPr>
            <p:nvPr/>
          </p:nvCxnSpPr>
          <p:spPr>
            <a:xfrm>
              <a:off x="4854" y="3163"/>
              <a:ext cx="600" cy="600"/>
            </a:xfrm>
            <a:prstGeom prst="bentConnector2">
              <a:avLst/>
            </a:prstGeom>
            <a:noFill/>
            <a:ln cap="flat" cmpd="sng" w="12700">
              <a:solidFill>
                <a:schemeClr val="dk1"/>
              </a:solidFill>
              <a:prstDash val="solid"/>
              <a:miter lim="800000"/>
              <a:headEnd len="med" w="med" type="none"/>
              <a:tailEnd len="med" w="med" type="triangle"/>
            </a:ln>
          </p:spPr>
        </p:cxnSp>
      </p:grpSp>
      <p:sp>
        <p:nvSpPr>
          <p:cNvPr id="662" name="Shape 662"/>
          <p:cNvSpPr txBox="1"/>
          <p:nvPr/>
        </p:nvSpPr>
        <p:spPr>
          <a:xfrm>
            <a:off x="1419296" y="5498102"/>
            <a:ext cx="1497330" cy="600164"/>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Citizens Observatories like</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Systemic intervention</a:t>
            </a:r>
            <a:endParaRPr/>
          </a:p>
        </p:txBody>
      </p:sp>
      <p:sp>
        <p:nvSpPr>
          <p:cNvPr id="663" name="Shape 663"/>
          <p:cNvSpPr txBox="1"/>
          <p:nvPr/>
        </p:nvSpPr>
        <p:spPr>
          <a:xfrm>
            <a:off x="944246" y="903225"/>
            <a:ext cx="1272852" cy="261610"/>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LEGISLATION</a:t>
            </a:r>
            <a:endParaRPr/>
          </a:p>
        </p:txBody>
      </p:sp>
      <p:cxnSp>
        <p:nvCxnSpPr>
          <p:cNvPr id="664" name="Shape 664"/>
          <p:cNvCxnSpPr>
            <a:stCxn id="663" idx="3"/>
          </p:cNvCxnSpPr>
          <p:nvPr/>
        </p:nvCxnSpPr>
        <p:spPr>
          <a:xfrm>
            <a:off x="2217098" y="1034030"/>
            <a:ext cx="230400" cy="669900"/>
          </a:xfrm>
          <a:prstGeom prst="bentConnector2">
            <a:avLst/>
          </a:prstGeom>
          <a:noFill/>
          <a:ln cap="flat" cmpd="sng" w="12700">
            <a:solidFill>
              <a:schemeClr val="dk1"/>
            </a:solidFill>
            <a:prstDash val="solid"/>
            <a:miter lim="800000"/>
            <a:headEnd len="med" w="med" type="none"/>
            <a:tailEnd len="med" w="med" type="triangle"/>
          </a:ln>
        </p:spPr>
      </p:cxnSp>
      <p:sp>
        <p:nvSpPr>
          <p:cNvPr id="665" name="Shape 665"/>
          <p:cNvSpPr txBox="1"/>
          <p:nvPr/>
        </p:nvSpPr>
        <p:spPr>
          <a:xfrm>
            <a:off x="2512984" y="760044"/>
            <a:ext cx="6362700" cy="687675"/>
          </a:xfrm>
          <a:prstGeom prst="rect">
            <a:avLst/>
          </a:prstGeom>
          <a:noFill/>
          <a:ln>
            <a:noFill/>
          </a:ln>
        </p:spPr>
        <p:txBody>
          <a:bodyPr anchorCtr="0" anchor="t" bIns="43325" lIns="86650" spcFirstLastPara="1" rIns="86650" wrap="square" tIns="43325">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What does national and local legislation say about it?</a:t>
            </a:r>
            <a:endParaRPr/>
          </a:p>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What of the Cedaw, Belem do Para, CESCR, CCPR conventions are included in national and local legislation?</a:t>
            </a:r>
            <a:endParaRPr/>
          </a:p>
        </p:txBody>
      </p:sp>
      <p:sp>
        <p:nvSpPr>
          <p:cNvPr id="666" name="Shape 666"/>
          <p:cNvSpPr txBox="1"/>
          <p:nvPr/>
        </p:nvSpPr>
        <p:spPr>
          <a:xfrm>
            <a:off x="-2445167" y="4227513"/>
            <a:ext cx="175017" cy="349120"/>
          </a:xfrm>
          <a:prstGeom prst="rect">
            <a:avLst/>
          </a:prstGeom>
          <a:noFill/>
          <a:ln>
            <a:noFill/>
          </a:ln>
        </p:spPr>
        <p:txBody>
          <a:bodyPr anchorCtr="0" anchor="t" bIns="43325" lIns="86650" spcFirstLastPara="1" rIns="86650" wrap="square" tIns="43325">
            <a:noAutofit/>
          </a:bodyPr>
          <a:lstStyle/>
          <a:p>
            <a:pPr indent="0" lvl="0" marL="0" marR="0" rtl="0" algn="l">
              <a:spcBef>
                <a:spcPts val="0"/>
              </a:spcBef>
              <a:spcAft>
                <a:spcPts val="0"/>
              </a:spcAft>
              <a:buNone/>
            </a:pPr>
            <a:r>
              <a:t/>
            </a:r>
            <a:endParaRPr sz="1700">
              <a:solidFill>
                <a:schemeClr val="dk1"/>
              </a:solidFill>
              <a:latin typeface="Arial"/>
              <a:ea typeface="Arial"/>
              <a:cs typeface="Arial"/>
              <a:sym typeface="Arial"/>
            </a:endParaRPr>
          </a:p>
        </p:txBody>
      </p:sp>
      <p:sp>
        <p:nvSpPr>
          <p:cNvPr id="667" name="Shape 667"/>
          <p:cNvSpPr txBox="1"/>
          <p:nvPr>
            <p:ph type="title"/>
          </p:nvPr>
        </p:nvSpPr>
        <p:spPr>
          <a:xfrm>
            <a:off x="578069" y="69466"/>
            <a:ext cx="7609489" cy="5508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Methodology based on management by results, harmonized to the Right to the City </a:t>
            </a:r>
            <a:br>
              <a:rPr b="1" i="0" lang="en-US" sz="1200" u="none" cap="none" strike="noStrike">
                <a:solidFill>
                  <a:schemeClr val="dk1"/>
                </a:solidFill>
                <a:latin typeface="Arial"/>
                <a:ea typeface="Arial"/>
                <a:cs typeface="Arial"/>
                <a:sym typeface="Arial"/>
              </a:rPr>
            </a:br>
            <a:r>
              <a:rPr b="0" i="0" lang="en-US" sz="1400" u="none" cap="none" strike="noStrike">
                <a:solidFill>
                  <a:schemeClr val="dk1"/>
                </a:solidFill>
                <a:latin typeface="Calibri"/>
                <a:ea typeface="Calibri"/>
                <a:cs typeface="Calibri"/>
                <a:sym typeface="Calibri"/>
              </a:rPr>
              <a:t>The whole process, or selection of the follow-up an specific theme of the New Urban Agenda</a:t>
            </a:r>
            <a:endParaRPr/>
          </a:p>
        </p:txBody>
      </p:sp>
      <p:cxnSp>
        <p:nvCxnSpPr>
          <p:cNvPr id="668" name="Shape 668"/>
          <p:cNvCxnSpPr/>
          <p:nvPr/>
        </p:nvCxnSpPr>
        <p:spPr>
          <a:xfrm flipH="1" rot="5400000">
            <a:off x="-414975" y="3018602"/>
            <a:ext cx="4320600" cy="638400"/>
          </a:xfrm>
          <a:prstGeom prst="bentConnector3">
            <a:avLst>
              <a:gd fmla="val 49999" name="adj1"/>
            </a:avLst>
          </a:prstGeom>
          <a:noFill/>
          <a:ln cap="flat" cmpd="sng" w="12700">
            <a:solidFill>
              <a:schemeClr val="dk1"/>
            </a:solidFill>
            <a:prstDash val="solid"/>
            <a:round/>
            <a:headEnd len="med" w="med" type="none"/>
            <a:tailEnd len="med" w="med" type="stealth"/>
          </a:ln>
        </p:spPr>
      </p:cxnSp>
      <p:cxnSp>
        <p:nvCxnSpPr>
          <p:cNvPr id="669" name="Shape 669"/>
          <p:cNvCxnSpPr>
            <a:endCxn id="644" idx="1"/>
          </p:cNvCxnSpPr>
          <p:nvPr/>
        </p:nvCxnSpPr>
        <p:spPr>
          <a:xfrm rot="-5400000">
            <a:off x="1875824" y="3799759"/>
            <a:ext cx="2417700" cy="950700"/>
          </a:xfrm>
          <a:prstGeom prst="bentConnector2">
            <a:avLst/>
          </a:prstGeom>
          <a:noFill/>
          <a:ln cap="flat" cmpd="sng" w="12700">
            <a:solidFill>
              <a:schemeClr val="dk1"/>
            </a:solidFill>
            <a:prstDash val="solid"/>
            <a:round/>
            <a:headEnd len="med" w="med" type="none"/>
            <a:tailEnd len="med" w="med" type="stealth"/>
          </a:ln>
        </p:spPr>
      </p:cxnSp>
      <p:sp>
        <p:nvSpPr>
          <p:cNvPr id="670" name="Shape 670"/>
          <p:cNvSpPr txBox="1"/>
          <p:nvPr/>
        </p:nvSpPr>
        <p:spPr>
          <a:xfrm>
            <a:off x="1067566" y="1236979"/>
            <a:ext cx="172566" cy="2419236"/>
          </a:xfrm>
          <a:prstGeom prst="rect">
            <a:avLst/>
          </a:prstGeom>
          <a:noFill/>
          <a:ln>
            <a:noFill/>
          </a:ln>
        </p:spPr>
        <p:txBody>
          <a:bodyPr anchorCtr="0" anchor="ctr" bIns="35625" lIns="71250" spcFirstLastPara="1" rIns="71250" wrap="square" tIns="35625">
            <a:noAutofit/>
          </a:bodyPr>
          <a:lstStyle/>
          <a:p>
            <a:pPr indent="0" lvl="0" marL="0" marR="0" rtl="0" algn="ctr">
              <a:lnSpc>
                <a:spcPct val="130000"/>
              </a:lnSpc>
              <a:spcBef>
                <a:spcPts val="0"/>
              </a:spcBef>
              <a:spcAft>
                <a:spcPts val="0"/>
              </a:spcAft>
              <a:buNone/>
            </a:pPr>
            <a:r>
              <a:rPr lang="en-US" sz="935">
                <a:solidFill>
                  <a:schemeClr val="dk1"/>
                </a:solidFill>
                <a:latin typeface="Calibri"/>
                <a:ea typeface="Calibri"/>
                <a:cs typeface="Calibri"/>
                <a:sym typeface="Calibri"/>
              </a:rPr>
              <a:t>Harmonization</a:t>
            </a:r>
            <a:endParaRPr/>
          </a:p>
        </p:txBody>
      </p:sp>
      <p:sp>
        <p:nvSpPr>
          <p:cNvPr id="671" name="Shape 671"/>
          <p:cNvSpPr txBox="1"/>
          <p:nvPr/>
        </p:nvSpPr>
        <p:spPr>
          <a:xfrm flipH="1">
            <a:off x="2618510" y="3098027"/>
            <a:ext cx="365783" cy="2258434"/>
          </a:xfrm>
          <a:prstGeom prst="rect">
            <a:avLst/>
          </a:prstGeom>
          <a:noFill/>
          <a:ln>
            <a:noFill/>
          </a:ln>
        </p:spPr>
        <p:txBody>
          <a:bodyPr anchorCtr="0" anchor="ctr" bIns="35625" lIns="71250" spcFirstLastPara="1" rIns="71250" wrap="square" tIns="35625">
            <a:noAutofit/>
          </a:bodyPr>
          <a:lstStyle/>
          <a:p>
            <a:pPr indent="0" lvl="0" marL="0" marR="0" rtl="0" algn="ctr">
              <a:spcBef>
                <a:spcPts val="0"/>
              </a:spcBef>
              <a:spcAft>
                <a:spcPts val="0"/>
              </a:spcAft>
              <a:buNone/>
            </a:pPr>
            <a:r>
              <a:rPr lang="en-US" sz="1050">
                <a:solidFill>
                  <a:schemeClr val="dk1"/>
                </a:solidFill>
                <a:latin typeface="Calibri"/>
                <a:ea typeface="Calibri"/>
                <a:cs typeface="Calibri"/>
                <a:sym typeface="Calibri"/>
              </a:rPr>
              <a:t>Sufficiency</a:t>
            </a:r>
            <a:endParaRPr/>
          </a:p>
        </p:txBody>
      </p:sp>
      <p:cxnSp>
        <p:nvCxnSpPr>
          <p:cNvPr id="672" name="Shape 672"/>
          <p:cNvCxnSpPr>
            <a:endCxn id="646" idx="1"/>
          </p:cNvCxnSpPr>
          <p:nvPr/>
        </p:nvCxnSpPr>
        <p:spPr>
          <a:xfrm flipH="1" rot="10800000">
            <a:off x="2894389" y="4618834"/>
            <a:ext cx="2028900" cy="1225200"/>
          </a:xfrm>
          <a:prstGeom prst="bentConnector3">
            <a:avLst>
              <a:gd fmla="val 47876" name="adj1"/>
            </a:avLst>
          </a:prstGeom>
          <a:noFill/>
          <a:ln cap="flat" cmpd="sng" w="12700">
            <a:solidFill>
              <a:schemeClr val="dk1"/>
            </a:solidFill>
            <a:prstDash val="solid"/>
            <a:round/>
            <a:headEnd len="med" w="med" type="none"/>
            <a:tailEnd len="med" w="med" type="stealth"/>
          </a:ln>
        </p:spPr>
      </p:cxnSp>
      <p:cxnSp>
        <p:nvCxnSpPr>
          <p:cNvPr id="673" name="Shape 673"/>
          <p:cNvCxnSpPr>
            <a:endCxn id="647" idx="1"/>
          </p:cNvCxnSpPr>
          <p:nvPr/>
        </p:nvCxnSpPr>
        <p:spPr>
          <a:xfrm flipH="1" rot="10800000">
            <a:off x="3065605" y="5517359"/>
            <a:ext cx="2820900" cy="303000"/>
          </a:xfrm>
          <a:prstGeom prst="bentConnector3">
            <a:avLst>
              <a:gd fmla="val 28286" name="adj1"/>
            </a:avLst>
          </a:prstGeom>
          <a:noFill/>
          <a:ln cap="flat" cmpd="sng" w="12700">
            <a:solidFill>
              <a:schemeClr val="dk1"/>
            </a:solidFill>
            <a:prstDash val="solid"/>
            <a:round/>
            <a:headEnd len="med" w="med" type="none"/>
            <a:tailEnd len="med" w="med" type="stealth"/>
          </a:ln>
        </p:spPr>
      </p:cxnSp>
      <p:cxnSp>
        <p:nvCxnSpPr>
          <p:cNvPr id="674" name="Shape 674"/>
          <p:cNvCxnSpPr/>
          <p:nvPr/>
        </p:nvCxnSpPr>
        <p:spPr>
          <a:xfrm>
            <a:off x="2961348" y="5847110"/>
            <a:ext cx="3373500" cy="405300"/>
          </a:xfrm>
          <a:prstGeom prst="bentConnector3">
            <a:avLst>
              <a:gd fmla="val 26825" name="adj1"/>
            </a:avLst>
          </a:prstGeom>
          <a:noFill/>
          <a:ln cap="flat" cmpd="sng" w="12700">
            <a:solidFill>
              <a:schemeClr val="dk1"/>
            </a:solidFill>
            <a:prstDash val="solid"/>
            <a:round/>
            <a:headEnd len="med" w="med" type="none"/>
            <a:tailEnd len="med" w="med" type="stealth"/>
          </a:ln>
        </p:spPr>
      </p:cxnSp>
      <p:sp>
        <p:nvSpPr>
          <p:cNvPr id="675" name="Shape 675"/>
          <p:cNvSpPr txBox="1"/>
          <p:nvPr/>
        </p:nvSpPr>
        <p:spPr>
          <a:xfrm>
            <a:off x="4017776" y="4807598"/>
            <a:ext cx="976366" cy="241241"/>
          </a:xfrm>
          <a:prstGeom prst="rect">
            <a:avLst/>
          </a:prstGeom>
          <a:noFill/>
          <a:ln>
            <a:noFill/>
          </a:ln>
        </p:spPr>
        <p:txBody>
          <a:bodyPr anchorCtr="0" anchor="t" bIns="35625" lIns="71250" spcFirstLastPara="1" rIns="71250" wrap="square" tIns="35625">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Efficiency</a:t>
            </a:r>
            <a:endParaRPr/>
          </a:p>
        </p:txBody>
      </p:sp>
      <p:sp>
        <p:nvSpPr>
          <p:cNvPr id="676" name="Shape 676"/>
          <p:cNvSpPr txBox="1"/>
          <p:nvPr/>
        </p:nvSpPr>
        <p:spPr>
          <a:xfrm>
            <a:off x="4276224" y="5588426"/>
            <a:ext cx="1532015" cy="241241"/>
          </a:xfrm>
          <a:prstGeom prst="rect">
            <a:avLst/>
          </a:prstGeom>
          <a:noFill/>
          <a:ln>
            <a:noFill/>
          </a:ln>
        </p:spPr>
        <p:txBody>
          <a:bodyPr anchorCtr="0" anchor="t" bIns="35625" lIns="71250" spcFirstLastPara="1" rIns="71250" wrap="square" tIns="35625">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Effectiveness</a:t>
            </a:r>
            <a:endParaRPr/>
          </a:p>
        </p:txBody>
      </p:sp>
      <p:sp>
        <p:nvSpPr>
          <p:cNvPr id="677" name="Shape 677"/>
          <p:cNvSpPr txBox="1"/>
          <p:nvPr/>
        </p:nvSpPr>
        <p:spPr>
          <a:xfrm>
            <a:off x="3743230" y="6270845"/>
            <a:ext cx="2501824" cy="410518"/>
          </a:xfrm>
          <a:prstGeom prst="rect">
            <a:avLst/>
          </a:prstGeom>
          <a:noFill/>
          <a:ln>
            <a:noFill/>
          </a:ln>
        </p:spPr>
        <p:txBody>
          <a:bodyPr anchorCtr="0" anchor="t" bIns="35625" lIns="71250" spcFirstLastPara="1" rIns="71250" wrap="square" tIns="35625">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Complementary work to existing government Audits</a:t>
            </a:r>
            <a:endParaRPr/>
          </a:p>
        </p:txBody>
      </p:sp>
      <p:sp>
        <p:nvSpPr>
          <p:cNvPr id="678" name="Shape 678"/>
          <p:cNvSpPr/>
          <p:nvPr/>
        </p:nvSpPr>
        <p:spPr>
          <a:xfrm flipH="1">
            <a:off x="8078992" y="69466"/>
            <a:ext cx="4001291" cy="952286"/>
          </a:xfrm>
          <a:prstGeom prst="homePlate">
            <a:avLst>
              <a:gd fmla="val 50000" name="adj"/>
            </a:avLst>
          </a:prstGeom>
          <a:solidFill>
            <a:schemeClr val="lt1"/>
          </a:solidFill>
          <a:ln cap="flat" cmpd="sng" w="2857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196850" lvl="0" marL="285750" marR="0" rtl="0" algn="r">
              <a:spcBef>
                <a:spcPts val="0"/>
              </a:spcBef>
              <a:spcAft>
                <a:spcPts val="0"/>
              </a:spcAft>
              <a:buClr>
                <a:srgbClr val="BB4184"/>
              </a:buClr>
              <a:buSzPts val="1400"/>
              <a:buFont typeface="Noto Sans Symbols"/>
              <a:buChar char="⚤"/>
            </a:pPr>
            <a:r>
              <a:rPr lang="en-US" sz="1400">
                <a:solidFill>
                  <a:schemeClr val="dk1"/>
                </a:solidFill>
                <a:latin typeface="Calibri"/>
                <a:ea typeface="Calibri"/>
                <a:cs typeface="Calibri"/>
                <a:sym typeface="Calibri"/>
              </a:rPr>
              <a:t>Cross cutting of the gender perspective (women and men), age, and explicit inclusion of diverse women, throughout the process.</a:t>
            </a:r>
            <a:endParaRPr/>
          </a:p>
          <a:p>
            <a:pPr indent="-196850" lvl="0" marL="285750" marR="0" rtl="0" algn="r">
              <a:spcBef>
                <a:spcPts val="0"/>
              </a:spcBef>
              <a:spcAft>
                <a:spcPts val="0"/>
              </a:spcAft>
              <a:buClr>
                <a:srgbClr val="BB4184"/>
              </a:buClr>
              <a:buSzPts val="1400"/>
              <a:buFont typeface="Arial"/>
              <a:buChar char="🌎"/>
            </a:pPr>
            <a:r>
              <a:rPr lang="en-US" sz="1400">
                <a:solidFill>
                  <a:schemeClr val="dk1"/>
                </a:solidFill>
                <a:latin typeface="Calibri"/>
                <a:ea typeface="Calibri"/>
                <a:cs typeface="Calibri"/>
                <a:sym typeface="Calibri"/>
              </a:rPr>
              <a:t>Participatory Process</a:t>
            </a:r>
            <a:endParaRPr/>
          </a:p>
        </p:txBody>
      </p:sp>
      <p:cxnSp>
        <p:nvCxnSpPr>
          <p:cNvPr id="679" name="Shape 679"/>
          <p:cNvCxnSpPr/>
          <p:nvPr/>
        </p:nvCxnSpPr>
        <p:spPr>
          <a:xfrm rot="-5400000">
            <a:off x="1401379" y="2610095"/>
            <a:ext cx="1420200" cy="93900"/>
          </a:xfrm>
          <a:prstGeom prst="bentConnector3">
            <a:avLst>
              <a:gd fmla="val 49999" name="adj1"/>
            </a:avLst>
          </a:prstGeom>
          <a:noFill/>
          <a:ln cap="flat" cmpd="sng" w="12700">
            <a:solidFill>
              <a:schemeClr val="dk1"/>
            </a:solidFill>
            <a:prstDash val="solid"/>
            <a:miter lim="800000"/>
            <a:headEnd len="sm" w="sm" type="none"/>
            <a:tailEnd len="med" w="med" type="stealth"/>
          </a:ln>
        </p:spPr>
      </p:cxnSp>
      <p:sp>
        <p:nvSpPr>
          <p:cNvPr id="680" name="Shape 680"/>
          <p:cNvSpPr txBox="1"/>
          <p:nvPr/>
        </p:nvSpPr>
        <p:spPr>
          <a:xfrm>
            <a:off x="2217098" y="2564616"/>
            <a:ext cx="1393311" cy="25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Alignment</a:t>
            </a:r>
            <a:endParaRPr/>
          </a:p>
        </p:txBody>
      </p:sp>
      <p:cxnSp>
        <p:nvCxnSpPr>
          <p:cNvPr id="681" name="Shape 681"/>
          <p:cNvCxnSpPr/>
          <p:nvPr/>
        </p:nvCxnSpPr>
        <p:spPr>
          <a:xfrm flipH="1" rot="10800000">
            <a:off x="2071352" y="2517741"/>
            <a:ext cx="1443000" cy="347700"/>
          </a:xfrm>
          <a:prstGeom prst="bentConnector3">
            <a:avLst>
              <a:gd fmla="val 99946" name="adj1"/>
            </a:avLst>
          </a:prstGeom>
          <a:noFill/>
          <a:ln cap="flat" cmpd="sng" w="9525">
            <a:solidFill>
              <a:schemeClr val="dk1"/>
            </a:solidFill>
            <a:prstDash val="solid"/>
            <a:miter lim="800000"/>
            <a:headEnd len="sm" w="sm" type="none"/>
            <a:tailEnd len="med" w="med" type="triangle"/>
          </a:ln>
        </p:spPr>
      </p:cxnSp>
      <p:sp>
        <p:nvSpPr>
          <p:cNvPr id="682" name="Shape 682"/>
          <p:cNvSpPr txBox="1"/>
          <p:nvPr/>
        </p:nvSpPr>
        <p:spPr>
          <a:xfrm>
            <a:off x="1032178" y="6184004"/>
            <a:ext cx="2224828" cy="26161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Are there Citizen Observatories?</a:t>
            </a:r>
            <a:endParaRPr sz="11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cxnSp>
        <p:nvCxnSpPr>
          <p:cNvPr id="687" name="Shape 687"/>
          <p:cNvCxnSpPr>
            <a:stCxn id="688" idx="3"/>
            <a:endCxn id="689" idx="1"/>
          </p:cNvCxnSpPr>
          <p:nvPr/>
        </p:nvCxnSpPr>
        <p:spPr>
          <a:xfrm>
            <a:off x="1994423" y="6190705"/>
            <a:ext cx="3503400" cy="75600"/>
          </a:xfrm>
          <a:prstGeom prst="straightConnector1">
            <a:avLst/>
          </a:prstGeom>
          <a:noFill/>
          <a:ln cap="flat" cmpd="sng" w="9525">
            <a:solidFill>
              <a:srgbClr val="BFBFBF"/>
            </a:solidFill>
            <a:prstDash val="solid"/>
            <a:miter lim="800000"/>
            <a:headEnd len="med" w="med" type="triangle"/>
            <a:tailEnd len="med" w="med" type="triangle"/>
          </a:ln>
        </p:spPr>
      </p:cxnSp>
      <p:sp>
        <p:nvSpPr>
          <p:cNvPr id="690" name="Shape 690"/>
          <p:cNvSpPr txBox="1"/>
          <p:nvPr>
            <p:ph type="title"/>
          </p:nvPr>
        </p:nvSpPr>
        <p:spPr>
          <a:xfrm>
            <a:off x="714900" y="131171"/>
            <a:ext cx="9106432" cy="140174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The stages of the public policy process</a:t>
            </a:r>
            <a:endParaRPr/>
          </a:p>
        </p:txBody>
      </p:sp>
      <p:sp>
        <p:nvSpPr>
          <p:cNvPr id="691" name="Shape 691"/>
          <p:cNvSpPr/>
          <p:nvPr/>
        </p:nvSpPr>
        <p:spPr>
          <a:xfrm>
            <a:off x="2948384" y="2747438"/>
            <a:ext cx="1168400" cy="97790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Results-based Budgeting</a:t>
            </a:r>
            <a:endParaRPr/>
          </a:p>
        </p:txBody>
      </p:sp>
      <p:sp>
        <p:nvSpPr>
          <p:cNvPr id="692" name="Shape 692"/>
          <p:cNvSpPr/>
          <p:nvPr/>
        </p:nvSpPr>
        <p:spPr>
          <a:xfrm>
            <a:off x="3790949" y="4916642"/>
            <a:ext cx="1187451" cy="859943"/>
          </a:xfrm>
          <a:prstGeom prst="flowChartAlternateProcess">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Gender sensitive budgets</a:t>
            </a:r>
            <a:endParaRPr/>
          </a:p>
        </p:txBody>
      </p:sp>
      <p:cxnSp>
        <p:nvCxnSpPr>
          <p:cNvPr id="693" name="Shape 693"/>
          <p:cNvCxnSpPr>
            <a:stCxn id="692" idx="0"/>
            <a:endCxn id="691" idx="2"/>
          </p:cNvCxnSpPr>
          <p:nvPr/>
        </p:nvCxnSpPr>
        <p:spPr>
          <a:xfrm rot="10800000">
            <a:off x="3532674" y="3725342"/>
            <a:ext cx="852000" cy="1191300"/>
          </a:xfrm>
          <a:prstGeom prst="straightConnector1">
            <a:avLst/>
          </a:prstGeom>
          <a:noFill/>
          <a:ln cap="flat" cmpd="sng" w="9525">
            <a:solidFill>
              <a:srgbClr val="BFBFBF"/>
            </a:solidFill>
            <a:prstDash val="solid"/>
            <a:miter lim="800000"/>
            <a:headEnd len="sm" w="sm" type="none"/>
            <a:tailEnd len="med" w="med" type="triangle"/>
          </a:ln>
        </p:spPr>
      </p:cxnSp>
      <p:sp>
        <p:nvSpPr>
          <p:cNvPr id="694" name="Shape 694"/>
          <p:cNvSpPr/>
          <p:nvPr/>
        </p:nvSpPr>
        <p:spPr>
          <a:xfrm>
            <a:off x="2197100" y="4927285"/>
            <a:ext cx="1282700" cy="841224"/>
          </a:xfrm>
          <a:prstGeom prst="flowChartAlternateProcess">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Participatory Budgets</a:t>
            </a:r>
            <a:endParaRPr/>
          </a:p>
        </p:txBody>
      </p:sp>
      <p:cxnSp>
        <p:nvCxnSpPr>
          <p:cNvPr id="695" name="Shape 695"/>
          <p:cNvCxnSpPr>
            <a:stCxn id="694" idx="0"/>
            <a:endCxn id="691" idx="2"/>
          </p:cNvCxnSpPr>
          <p:nvPr/>
        </p:nvCxnSpPr>
        <p:spPr>
          <a:xfrm flipH="1" rot="10800000">
            <a:off x="2838450" y="3725485"/>
            <a:ext cx="694200" cy="1201800"/>
          </a:xfrm>
          <a:prstGeom prst="straightConnector1">
            <a:avLst/>
          </a:prstGeom>
          <a:noFill/>
          <a:ln cap="flat" cmpd="sng" w="9525">
            <a:solidFill>
              <a:srgbClr val="BFBFBF"/>
            </a:solidFill>
            <a:prstDash val="solid"/>
            <a:miter lim="800000"/>
            <a:headEnd len="sm" w="sm" type="none"/>
            <a:tailEnd len="med" w="med" type="triangle"/>
          </a:ln>
        </p:spPr>
      </p:cxnSp>
      <p:cxnSp>
        <p:nvCxnSpPr>
          <p:cNvPr id="696" name="Shape 696"/>
          <p:cNvCxnSpPr>
            <a:stCxn id="692" idx="1"/>
            <a:endCxn id="694" idx="3"/>
          </p:cNvCxnSpPr>
          <p:nvPr/>
        </p:nvCxnSpPr>
        <p:spPr>
          <a:xfrm flipH="1">
            <a:off x="3479849" y="5346614"/>
            <a:ext cx="311100" cy="1200"/>
          </a:xfrm>
          <a:prstGeom prst="straightConnector1">
            <a:avLst/>
          </a:prstGeom>
          <a:noFill/>
          <a:ln cap="flat" cmpd="sng" w="9525">
            <a:solidFill>
              <a:srgbClr val="BFBFBF"/>
            </a:solidFill>
            <a:prstDash val="solid"/>
            <a:miter lim="800000"/>
            <a:headEnd len="med" w="med" type="triangle"/>
            <a:tailEnd len="med" w="med" type="triangle"/>
          </a:ln>
        </p:spPr>
      </p:cxnSp>
      <p:sp>
        <p:nvSpPr>
          <p:cNvPr id="697" name="Shape 697"/>
          <p:cNvSpPr/>
          <p:nvPr/>
        </p:nvSpPr>
        <p:spPr>
          <a:xfrm>
            <a:off x="4485084" y="2785538"/>
            <a:ext cx="1130300" cy="88900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Execution</a:t>
            </a:r>
            <a:endParaRPr/>
          </a:p>
        </p:txBody>
      </p:sp>
      <p:cxnSp>
        <p:nvCxnSpPr>
          <p:cNvPr id="698" name="Shape 698"/>
          <p:cNvCxnSpPr>
            <a:stCxn id="691" idx="3"/>
            <a:endCxn id="697" idx="1"/>
          </p:cNvCxnSpPr>
          <p:nvPr/>
        </p:nvCxnSpPr>
        <p:spPr>
          <a:xfrm flipH="1" rot="10800000">
            <a:off x="4116784" y="3230088"/>
            <a:ext cx="368400" cy="6300"/>
          </a:xfrm>
          <a:prstGeom prst="straightConnector1">
            <a:avLst/>
          </a:prstGeom>
          <a:noFill/>
          <a:ln cap="flat" cmpd="sng" w="9525">
            <a:solidFill>
              <a:srgbClr val="BFBFBF"/>
            </a:solidFill>
            <a:prstDash val="solid"/>
            <a:miter lim="800000"/>
            <a:headEnd len="sm" w="sm" type="none"/>
            <a:tailEnd len="med" w="med" type="triangle"/>
          </a:ln>
        </p:spPr>
      </p:cxnSp>
      <p:sp>
        <p:nvSpPr>
          <p:cNvPr id="699" name="Shape 699"/>
          <p:cNvSpPr/>
          <p:nvPr/>
        </p:nvSpPr>
        <p:spPr>
          <a:xfrm>
            <a:off x="5970984" y="2839558"/>
            <a:ext cx="1066800" cy="80636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Monitory</a:t>
            </a:r>
            <a:endParaRPr/>
          </a:p>
        </p:txBody>
      </p:sp>
      <p:cxnSp>
        <p:nvCxnSpPr>
          <p:cNvPr id="700" name="Shape 700"/>
          <p:cNvCxnSpPr>
            <a:stCxn id="697" idx="3"/>
            <a:endCxn id="699" idx="1"/>
          </p:cNvCxnSpPr>
          <p:nvPr/>
        </p:nvCxnSpPr>
        <p:spPr>
          <a:xfrm>
            <a:off x="5615384" y="3230038"/>
            <a:ext cx="355500" cy="12600"/>
          </a:xfrm>
          <a:prstGeom prst="straightConnector1">
            <a:avLst/>
          </a:prstGeom>
          <a:noFill/>
          <a:ln cap="flat" cmpd="sng" w="9525">
            <a:solidFill>
              <a:srgbClr val="BFBFBF"/>
            </a:solidFill>
            <a:prstDash val="solid"/>
            <a:miter lim="800000"/>
            <a:headEnd len="sm" w="sm" type="none"/>
            <a:tailEnd len="med" w="med" type="triangle"/>
          </a:ln>
        </p:spPr>
      </p:cxnSp>
      <p:sp>
        <p:nvSpPr>
          <p:cNvPr id="701" name="Shape 701"/>
          <p:cNvSpPr/>
          <p:nvPr/>
        </p:nvSpPr>
        <p:spPr>
          <a:xfrm>
            <a:off x="7416800" y="2826858"/>
            <a:ext cx="1143000" cy="84768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Evaluation</a:t>
            </a:r>
            <a:endParaRPr/>
          </a:p>
        </p:txBody>
      </p:sp>
      <p:sp>
        <p:nvSpPr>
          <p:cNvPr id="702" name="Shape 702"/>
          <p:cNvSpPr/>
          <p:nvPr/>
        </p:nvSpPr>
        <p:spPr>
          <a:xfrm>
            <a:off x="9042400" y="2826858"/>
            <a:ext cx="1308100" cy="84768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Transparency and accountability</a:t>
            </a:r>
            <a:endParaRPr/>
          </a:p>
        </p:txBody>
      </p:sp>
      <p:sp>
        <p:nvSpPr>
          <p:cNvPr id="703" name="Shape 703"/>
          <p:cNvSpPr/>
          <p:nvPr/>
        </p:nvSpPr>
        <p:spPr>
          <a:xfrm>
            <a:off x="7429500" y="4265998"/>
            <a:ext cx="1117600" cy="97790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Performance Evaluation System</a:t>
            </a:r>
            <a:endParaRPr/>
          </a:p>
        </p:txBody>
      </p:sp>
      <p:cxnSp>
        <p:nvCxnSpPr>
          <p:cNvPr id="704" name="Shape 704"/>
          <p:cNvCxnSpPr>
            <a:stCxn id="699" idx="3"/>
            <a:endCxn id="701" idx="1"/>
          </p:cNvCxnSpPr>
          <p:nvPr/>
        </p:nvCxnSpPr>
        <p:spPr>
          <a:xfrm>
            <a:off x="7037784" y="3242738"/>
            <a:ext cx="378900" cy="8100"/>
          </a:xfrm>
          <a:prstGeom prst="straightConnector1">
            <a:avLst/>
          </a:prstGeom>
          <a:noFill/>
          <a:ln cap="flat" cmpd="sng" w="9525">
            <a:solidFill>
              <a:srgbClr val="BFBFBF"/>
            </a:solidFill>
            <a:prstDash val="solid"/>
            <a:miter lim="800000"/>
            <a:headEnd len="sm" w="sm" type="none"/>
            <a:tailEnd len="med" w="med" type="triangle"/>
          </a:ln>
        </p:spPr>
      </p:cxnSp>
      <p:cxnSp>
        <p:nvCxnSpPr>
          <p:cNvPr id="705" name="Shape 705"/>
          <p:cNvCxnSpPr>
            <a:stCxn id="701" idx="3"/>
            <a:endCxn id="702" idx="1"/>
          </p:cNvCxnSpPr>
          <p:nvPr/>
        </p:nvCxnSpPr>
        <p:spPr>
          <a:xfrm>
            <a:off x="8559800" y="3250698"/>
            <a:ext cx="482700" cy="0"/>
          </a:xfrm>
          <a:prstGeom prst="straightConnector1">
            <a:avLst/>
          </a:prstGeom>
          <a:noFill/>
          <a:ln cap="flat" cmpd="sng" w="9525">
            <a:solidFill>
              <a:srgbClr val="BFBFBF"/>
            </a:solidFill>
            <a:prstDash val="solid"/>
            <a:miter lim="800000"/>
            <a:headEnd len="sm" w="sm" type="none"/>
            <a:tailEnd len="med" w="med" type="triangle"/>
          </a:ln>
        </p:spPr>
      </p:cxnSp>
      <p:cxnSp>
        <p:nvCxnSpPr>
          <p:cNvPr id="706" name="Shape 706"/>
          <p:cNvCxnSpPr>
            <a:stCxn id="701" idx="2"/>
            <a:endCxn id="703" idx="0"/>
          </p:cNvCxnSpPr>
          <p:nvPr/>
        </p:nvCxnSpPr>
        <p:spPr>
          <a:xfrm>
            <a:off x="7988300" y="3674538"/>
            <a:ext cx="0" cy="591600"/>
          </a:xfrm>
          <a:prstGeom prst="straightConnector1">
            <a:avLst/>
          </a:prstGeom>
          <a:noFill/>
          <a:ln cap="flat" cmpd="sng" w="9525">
            <a:solidFill>
              <a:srgbClr val="BFBFBF"/>
            </a:solidFill>
            <a:prstDash val="solid"/>
            <a:miter lim="800000"/>
            <a:headEnd len="sm" w="sm" type="none"/>
            <a:tailEnd len="med" w="med" type="triangle"/>
          </a:ln>
        </p:spPr>
      </p:cxnSp>
      <p:cxnSp>
        <p:nvCxnSpPr>
          <p:cNvPr id="707" name="Shape 707"/>
          <p:cNvCxnSpPr>
            <a:stCxn id="708" idx="2"/>
            <a:endCxn id="699" idx="0"/>
          </p:cNvCxnSpPr>
          <p:nvPr/>
        </p:nvCxnSpPr>
        <p:spPr>
          <a:xfrm flipH="1">
            <a:off x="6504456" y="2300184"/>
            <a:ext cx="816300" cy="539400"/>
          </a:xfrm>
          <a:prstGeom prst="straightConnector1">
            <a:avLst/>
          </a:prstGeom>
          <a:noFill/>
          <a:ln cap="flat" cmpd="sng" w="9525">
            <a:solidFill>
              <a:srgbClr val="BFBFBF"/>
            </a:solidFill>
            <a:prstDash val="solid"/>
            <a:miter lim="800000"/>
            <a:headEnd len="sm" w="sm" type="none"/>
            <a:tailEnd len="med" w="med" type="triangle"/>
          </a:ln>
        </p:spPr>
      </p:cxnSp>
      <p:cxnSp>
        <p:nvCxnSpPr>
          <p:cNvPr id="709" name="Shape 709"/>
          <p:cNvCxnSpPr>
            <a:stCxn id="708" idx="2"/>
            <a:endCxn id="701" idx="0"/>
          </p:cNvCxnSpPr>
          <p:nvPr/>
        </p:nvCxnSpPr>
        <p:spPr>
          <a:xfrm>
            <a:off x="7320756" y="2300184"/>
            <a:ext cx="667500" cy="526800"/>
          </a:xfrm>
          <a:prstGeom prst="straightConnector1">
            <a:avLst/>
          </a:prstGeom>
          <a:noFill/>
          <a:ln cap="flat" cmpd="sng" w="9525">
            <a:solidFill>
              <a:srgbClr val="BFBFBF"/>
            </a:solidFill>
            <a:prstDash val="solid"/>
            <a:miter lim="800000"/>
            <a:headEnd len="sm" w="sm" type="none"/>
            <a:tailEnd len="med" w="med" type="triangle"/>
          </a:ln>
        </p:spPr>
      </p:cxnSp>
      <p:sp>
        <p:nvSpPr>
          <p:cNvPr id="689" name="Shape 689"/>
          <p:cNvSpPr/>
          <p:nvPr/>
        </p:nvSpPr>
        <p:spPr>
          <a:xfrm>
            <a:off x="5497880" y="5847084"/>
            <a:ext cx="1669381" cy="838200"/>
          </a:xfrm>
          <a:prstGeom prst="flowChartAlternateProcess">
            <a:avLst/>
          </a:prstGeom>
          <a:gradFill>
            <a:gsLst>
              <a:gs pos="0">
                <a:srgbClr val="FFFFFF"/>
              </a:gs>
              <a:gs pos="100000">
                <a:srgbClr val="D7F3EC"/>
              </a:gs>
            </a:gsLst>
            <a:path path="circle">
              <a:fillToRect b="100%" r="100%"/>
            </a:path>
            <a:tileRect l="-100%" t="-10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Registration and monitoring of progress indicators</a:t>
            </a:r>
            <a:endParaRPr/>
          </a:p>
        </p:txBody>
      </p:sp>
      <p:sp>
        <p:nvSpPr>
          <p:cNvPr id="710" name="Shape 710"/>
          <p:cNvSpPr/>
          <p:nvPr/>
        </p:nvSpPr>
        <p:spPr>
          <a:xfrm>
            <a:off x="8900716" y="5845418"/>
            <a:ext cx="1186656" cy="838200"/>
          </a:xfrm>
          <a:prstGeom prst="flowChartAlternateProcess">
            <a:avLst/>
          </a:prstGeom>
          <a:gradFill>
            <a:gsLst>
              <a:gs pos="0">
                <a:srgbClr val="FFFFFF"/>
              </a:gs>
              <a:gs pos="100000">
                <a:srgbClr val="D7F3EC"/>
              </a:gs>
            </a:gsLst>
            <a:path path="circle">
              <a:fillToRect b="100%" r="100%"/>
            </a:path>
            <a:tileRect l="-100%" t="-10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Urban Prosperity Index</a:t>
            </a:r>
            <a:endParaRPr/>
          </a:p>
        </p:txBody>
      </p:sp>
      <p:cxnSp>
        <p:nvCxnSpPr>
          <p:cNvPr id="711" name="Shape 711"/>
          <p:cNvCxnSpPr>
            <a:stCxn id="689" idx="0"/>
            <a:endCxn id="703" idx="2"/>
          </p:cNvCxnSpPr>
          <p:nvPr/>
        </p:nvCxnSpPr>
        <p:spPr>
          <a:xfrm flipH="1" rot="10800000">
            <a:off x="6332571" y="5243784"/>
            <a:ext cx="1655700" cy="603300"/>
          </a:xfrm>
          <a:prstGeom prst="straightConnector1">
            <a:avLst/>
          </a:prstGeom>
          <a:noFill/>
          <a:ln cap="flat" cmpd="sng" w="9525">
            <a:solidFill>
              <a:srgbClr val="BFBFBF"/>
            </a:solidFill>
            <a:prstDash val="solid"/>
            <a:miter lim="800000"/>
            <a:headEnd len="sm" w="sm" type="none"/>
            <a:tailEnd len="med" w="med" type="triangle"/>
          </a:ln>
        </p:spPr>
      </p:cxnSp>
      <p:cxnSp>
        <p:nvCxnSpPr>
          <p:cNvPr id="712" name="Shape 712"/>
          <p:cNvCxnSpPr>
            <a:stCxn id="710" idx="0"/>
            <a:endCxn id="703" idx="2"/>
          </p:cNvCxnSpPr>
          <p:nvPr/>
        </p:nvCxnSpPr>
        <p:spPr>
          <a:xfrm rot="10800000">
            <a:off x="7988344" y="5243918"/>
            <a:ext cx="1505700" cy="601500"/>
          </a:xfrm>
          <a:prstGeom prst="straightConnector1">
            <a:avLst/>
          </a:prstGeom>
          <a:noFill/>
          <a:ln cap="flat" cmpd="sng" w="9525">
            <a:solidFill>
              <a:srgbClr val="BFBFBF"/>
            </a:solidFill>
            <a:prstDash val="solid"/>
            <a:miter lim="800000"/>
            <a:headEnd len="sm" w="sm" type="none"/>
            <a:tailEnd len="med" w="med" type="triangle"/>
          </a:ln>
        </p:spPr>
      </p:cxnSp>
      <p:cxnSp>
        <p:nvCxnSpPr>
          <p:cNvPr id="713" name="Shape 713"/>
          <p:cNvCxnSpPr>
            <a:stCxn id="703" idx="3"/>
            <a:endCxn id="714" idx="1"/>
          </p:cNvCxnSpPr>
          <p:nvPr/>
        </p:nvCxnSpPr>
        <p:spPr>
          <a:xfrm>
            <a:off x="8547100" y="4754948"/>
            <a:ext cx="514500" cy="5400"/>
          </a:xfrm>
          <a:prstGeom prst="straightConnector1">
            <a:avLst/>
          </a:prstGeom>
          <a:noFill/>
          <a:ln cap="flat" cmpd="sng" w="9525">
            <a:solidFill>
              <a:srgbClr val="BFBFBF"/>
            </a:solidFill>
            <a:prstDash val="solid"/>
            <a:miter lim="800000"/>
            <a:headEnd len="sm" w="sm" type="none"/>
            <a:tailEnd len="med" w="med" type="triangle"/>
          </a:ln>
        </p:spPr>
      </p:cxnSp>
      <p:sp>
        <p:nvSpPr>
          <p:cNvPr id="715" name="Shape 715"/>
          <p:cNvSpPr/>
          <p:nvPr/>
        </p:nvSpPr>
        <p:spPr>
          <a:xfrm>
            <a:off x="10797807" y="2119256"/>
            <a:ext cx="1304189" cy="3431690"/>
          </a:xfrm>
          <a:prstGeom prst="flowChartAlternateProcess">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Citizen observatories for the follow-up of the NAU (Sendai Framework, Paris Agreement, Addis Ababa Agenda, SDG, etc.) with a gender perspective</a:t>
            </a:r>
            <a:endParaRPr/>
          </a:p>
        </p:txBody>
      </p:sp>
      <p:sp>
        <p:nvSpPr>
          <p:cNvPr id="714" name="Shape 714"/>
          <p:cNvSpPr/>
          <p:nvPr/>
        </p:nvSpPr>
        <p:spPr>
          <a:xfrm>
            <a:off x="9061450" y="4363582"/>
            <a:ext cx="1289050" cy="793374"/>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Access to information</a:t>
            </a:r>
            <a:endParaRPr/>
          </a:p>
        </p:txBody>
      </p:sp>
      <p:sp>
        <p:nvSpPr>
          <p:cNvPr id="708" name="Shape 708"/>
          <p:cNvSpPr/>
          <p:nvPr/>
        </p:nvSpPr>
        <p:spPr>
          <a:xfrm>
            <a:off x="6755606" y="1972738"/>
            <a:ext cx="1130300" cy="327446"/>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M&amp;E</a:t>
            </a:r>
            <a:endParaRPr/>
          </a:p>
        </p:txBody>
      </p:sp>
      <p:cxnSp>
        <p:nvCxnSpPr>
          <p:cNvPr id="716" name="Shape 716"/>
          <p:cNvCxnSpPr>
            <a:stCxn id="714" idx="0"/>
            <a:endCxn id="702" idx="2"/>
          </p:cNvCxnSpPr>
          <p:nvPr/>
        </p:nvCxnSpPr>
        <p:spPr>
          <a:xfrm rot="10800000">
            <a:off x="9696375" y="3674482"/>
            <a:ext cx="9600" cy="689100"/>
          </a:xfrm>
          <a:prstGeom prst="straightConnector1">
            <a:avLst/>
          </a:prstGeom>
          <a:noFill/>
          <a:ln cap="flat" cmpd="sng" w="9525">
            <a:solidFill>
              <a:srgbClr val="BFBFBF"/>
            </a:solidFill>
            <a:prstDash val="solid"/>
            <a:miter lim="800000"/>
            <a:headEnd len="med" w="med" type="triangle"/>
            <a:tailEnd len="med" w="med" type="triangle"/>
          </a:ln>
        </p:spPr>
      </p:cxnSp>
      <p:cxnSp>
        <p:nvCxnSpPr>
          <p:cNvPr id="717" name="Shape 717"/>
          <p:cNvCxnSpPr>
            <a:stCxn id="702" idx="3"/>
            <a:endCxn id="715" idx="1"/>
          </p:cNvCxnSpPr>
          <p:nvPr/>
        </p:nvCxnSpPr>
        <p:spPr>
          <a:xfrm>
            <a:off x="10350500" y="3250698"/>
            <a:ext cx="447300" cy="584400"/>
          </a:xfrm>
          <a:prstGeom prst="straightConnector1">
            <a:avLst/>
          </a:prstGeom>
          <a:noFill/>
          <a:ln cap="flat" cmpd="sng" w="9525">
            <a:solidFill>
              <a:srgbClr val="BFBFBF"/>
            </a:solidFill>
            <a:prstDash val="solid"/>
            <a:miter lim="800000"/>
            <a:headEnd len="sm" w="sm" type="none"/>
            <a:tailEnd len="med" w="med" type="triangle"/>
          </a:ln>
        </p:spPr>
      </p:cxnSp>
      <p:cxnSp>
        <p:nvCxnSpPr>
          <p:cNvPr id="718" name="Shape 718"/>
          <p:cNvCxnSpPr>
            <a:stCxn id="714" idx="3"/>
            <a:endCxn id="715" idx="1"/>
          </p:cNvCxnSpPr>
          <p:nvPr/>
        </p:nvCxnSpPr>
        <p:spPr>
          <a:xfrm flipH="1" rot="10800000">
            <a:off x="10350500" y="3835069"/>
            <a:ext cx="447300" cy="925200"/>
          </a:xfrm>
          <a:prstGeom prst="straightConnector1">
            <a:avLst/>
          </a:prstGeom>
          <a:noFill/>
          <a:ln cap="flat" cmpd="sng" w="9525">
            <a:solidFill>
              <a:srgbClr val="BFBFBF"/>
            </a:solidFill>
            <a:prstDash val="solid"/>
            <a:miter lim="800000"/>
            <a:headEnd len="sm" w="sm" type="none"/>
            <a:tailEnd len="med" w="med" type="triangle"/>
          </a:ln>
        </p:spPr>
      </p:cxnSp>
      <p:sp>
        <p:nvSpPr>
          <p:cNvPr id="719" name="Shape 719"/>
          <p:cNvSpPr/>
          <p:nvPr/>
        </p:nvSpPr>
        <p:spPr>
          <a:xfrm>
            <a:off x="164702" y="3017358"/>
            <a:ext cx="1123950" cy="407602"/>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Legislation</a:t>
            </a:r>
            <a:endParaRPr/>
          </a:p>
        </p:txBody>
      </p:sp>
      <p:sp>
        <p:nvSpPr>
          <p:cNvPr id="720" name="Shape 720"/>
          <p:cNvSpPr/>
          <p:nvPr/>
        </p:nvSpPr>
        <p:spPr>
          <a:xfrm>
            <a:off x="1544240" y="3017358"/>
            <a:ext cx="1123950" cy="407602"/>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Plans and programs</a:t>
            </a:r>
            <a:endParaRPr/>
          </a:p>
        </p:txBody>
      </p:sp>
      <p:cxnSp>
        <p:nvCxnSpPr>
          <p:cNvPr id="721" name="Shape 721"/>
          <p:cNvCxnSpPr>
            <a:stCxn id="719" idx="3"/>
            <a:endCxn id="720" idx="1"/>
          </p:cNvCxnSpPr>
          <p:nvPr/>
        </p:nvCxnSpPr>
        <p:spPr>
          <a:xfrm>
            <a:off x="1288652" y="3221159"/>
            <a:ext cx="255600" cy="0"/>
          </a:xfrm>
          <a:prstGeom prst="straightConnector1">
            <a:avLst/>
          </a:prstGeom>
          <a:noFill/>
          <a:ln cap="flat" cmpd="sng" w="9525">
            <a:solidFill>
              <a:srgbClr val="BFBFBF"/>
            </a:solidFill>
            <a:prstDash val="solid"/>
            <a:miter lim="800000"/>
            <a:headEnd len="sm" w="sm" type="none"/>
            <a:tailEnd len="med" w="med" type="triangle"/>
          </a:ln>
        </p:spPr>
      </p:cxnSp>
      <p:cxnSp>
        <p:nvCxnSpPr>
          <p:cNvPr id="722" name="Shape 722"/>
          <p:cNvCxnSpPr>
            <a:stCxn id="720" idx="3"/>
            <a:endCxn id="691" idx="1"/>
          </p:cNvCxnSpPr>
          <p:nvPr/>
        </p:nvCxnSpPr>
        <p:spPr>
          <a:xfrm>
            <a:off x="2668190" y="3221159"/>
            <a:ext cx="280200" cy="15300"/>
          </a:xfrm>
          <a:prstGeom prst="straightConnector1">
            <a:avLst/>
          </a:prstGeom>
          <a:noFill/>
          <a:ln cap="flat" cmpd="sng" w="9525">
            <a:solidFill>
              <a:srgbClr val="BFBFBF"/>
            </a:solidFill>
            <a:prstDash val="solid"/>
            <a:miter lim="800000"/>
            <a:headEnd len="sm" w="sm" type="none"/>
            <a:tailEnd len="med" w="med" type="triangle"/>
          </a:ln>
        </p:spPr>
      </p:cxnSp>
      <p:sp>
        <p:nvSpPr>
          <p:cNvPr id="723" name="Shape 723"/>
          <p:cNvSpPr/>
          <p:nvPr/>
        </p:nvSpPr>
        <p:spPr>
          <a:xfrm>
            <a:off x="161925" y="3890435"/>
            <a:ext cx="1206500" cy="964824"/>
          </a:xfrm>
          <a:prstGeom prst="flowChartAlternateProcess">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Harmonization with human rights conventions</a:t>
            </a:r>
            <a:endParaRPr/>
          </a:p>
        </p:txBody>
      </p:sp>
      <p:sp>
        <p:nvSpPr>
          <p:cNvPr id="724" name="Shape 724"/>
          <p:cNvSpPr/>
          <p:nvPr/>
        </p:nvSpPr>
        <p:spPr>
          <a:xfrm>
            <a:off x="1504949" y="3899069"/>
            <a:ext cx="1241425" cy="964824"/>
          </a:xfrm>
          <a:prstGeom prst="flowChartAlternateProcess">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2"/>
                </a:solidFill>
                <a:latin typeface="Calibri"/>
                <a:ea typeface="Calibri"/>
                <a:cs typeface="Calibri"/>
                <a:sym typeface="Calibri"/>
              </a:rPr>
              <a:t>Alignment with Action Platforms </a:t>
            </a:r>
            <a:r>
              <a:rPr lang="en-US" sz="900">
                <a:solidFill>
                  <a:schemeClr val="dk2"/>
                </a:solidFill>
                <a:latin typeface="Calibri"/>
                <a:ea typeface="Calibri"/>
                <a:cs typeface="Calibri"/>
                <a:sym typeface="Calibri"/>
              </a:rPr>
              <a:t>(NUA, Sendai, Addis Abeba, etc.)</a:t>
            </a:r>
            <a:endParaRPr sz="900">
              <a:solidFill>
                <a:schemeClr val="dk2"/>
              </a:solidFill>
              <a:latin typeface="Calibri"/>
              <a:ea typeface="Calibri"/>
              <a:cs typeface="Calibri"/>
              <a:sym typeface="Calibri"/>
            </a:endParaRPr>
          </a:p>
        </p:txBody>
      </p:sp>
      <p:cxnSp>
        <p:nvCxnSpPr>
          <p:cNvPr id="725" name="Shape 725"/>
          <p:cNvCxnSpPr>
            <a:stCxn id="719" idx="2"/>
            <a:endCxn id="723" idx="0"/>
          </p:cNvCxnSpPr>
          <p:nvPr/>
        </p:nvCxnSpPr>
        <p:spPr>
          <a:xfrm>
            <a:off x="726677" y="3424960"/>
            <a:ext cx="38400" cy="465600"/>
          </a:xfrm>
          <a:prstGeom prst="straightConnector1">
            <a:avLst/>
          </a:prstGeom>
          <a:noFill/>
          <a:ln cap="flat" cmpd="sng" w="9525">
            <a:solidFill>
              <a:srgbClr val="BFBFBF"/>
            </a:solidFill>
            <a:prstDash val="solid"/>
            <a:miter lim="800000"/>
            <a:headEnd len="sm" w="sm" type="none"/>
            <a:tailEnd len="med" w="med" type="triangle"/>
          </a:ln>
        </p:spPr>
      </p:cxnSp>
      <p:cxnSp>
        <p:nvCxnSpPr>
          <p:cNvPr id="726" name="Shape 726"/>
          <p:cNvCxnSpPr>
            <a:stCxn id="720" idx="2"/>
            <a:endCxn id="724" idx="0"/>
          </p:cNvCxnSpPr>
          <p:nvPr/>
        </p:nvCxnSpPr>
        <p:spPr>
          <a:xfrm>
            <a:off x="2106215" y="3424960"/>
            <a:ext cx="19500" cy="474000"/>
          </a:xfrm>
          <a:prstGeom prst="straightConnector1">
            <a:avLst/>
          </a:prstGeom>
          <a:noFill/>
          <a:ln cap="flat" cmpd="sng" w="9525">
            <a:solidFill>
              <a:srgbClr val="BFBFBF"/>
            </a:solidFill>
            <a:prstDash val="solid"/>
            <a:miter lim="800000"/>
            <a:headEnd len="sm" w="sm" type="none"/>
            <a:tailEnd len="med" w="med" type="triangle"/>
          </a:ln>
        </p:spPr>
      </p:cxnSp>
      <p:sp>
        <p:nvSpPr>
          <p:cNvPr id="688" name="Shape 688"/>
          <p:cNvSpPr/>
          <p:nvPr/>
        </p:nvSpPr>
        <p:spPr>
          <a:xfrm>
            <a:off x="714899" y="5781921"/>
            <a:ext cx="1279524" cy="817568"/>
          </a:xfrm>
          <a:prstGeom prst="flowChartAlternateProcess">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Adoption of indicators</a:t>
            </a:r>
            <a:endParaRPr/>
          </a:p>
        </p:txBody>
      </p:sp>
      <p:cxnSp>
        <p:nvCxnSpPr>
          <p:cNvPr id="727" name="Shape 727"/>
          <p:cNvCxnSpPr>
            <a:stCxn id="723" idx="2"/>
            <a:endCxn id="688" idx="0"/>
          </p:cNvCxnSpPr>
          <p:nvPr/>
        </p:nvCxnSpPr>
        <p:spPr>
          <a:xfrm>
            <a:off x="765175" y="4855259"/>
            <a:ext cx="589500" cy="926700"/>
          </a:xfrm>
          <a:prstGeom prst="straightConnector1">
            <a:avLst/>
          </a:prstGeom>
          <a:noFill/>
          <a:ln cap="flat" cmpd="sng" w="9525">
            <a:solidFill>
              <a:srgbClr val="BFBFBF"/>
            </a:solidFill>
            <a:prstDash val="solid"/>
            <a:miter lim="800000"/>
            <a:headEnd len="sm" w="sm" type="none"/>
            <a:tailEnd len="med" w="med" type="triangle"/>
          </a:ln>
        </p:spPr>
      </p:cxnSp>
      <p:cxnSp>
        <p:nvCxnSpPr>
          <p:cNvPr id="728" name="Shape 728"/>
          <p:cNvCxnSpPr>
            <a:stCxn id="724" idx="2"/>
            <a:endCxn id="688" idx="0"/>
          </p:cNvCxnSpPr>
          <p:nvPr/>
        </p:nvCxnSpPr>
        <p:spPr>
          <a:xfrm flipH="1">
            <a:off x="1354662" y="4863893"/>
            <a:ext cx="771000" cy="918000"/>
          </a:xfrm>
          <a:prstGeom prst="straightConnector1">
            <a:avLst/>
          </a:prstGeom>
          <a:noFill/>
          <a:ln cap="flat" cmpd="sng" w="9525">
            <a:solidFill>
              <a:srgbClr val="BFBFBF"/>
            </a:solidFill>
            <a:prstDash val="solid"/>
            <a:miter lim="800000"/>
            <a:headEnd len="sm" w="sm" type="none"/>
            <a:tailEnd len="med" w="med" type="triangle"/>
          </a:ln>
        </p:spPr>
      </p:cxnSp>
      <p:cxnSp>
        <p:nvCxnSpPr>
          <p:cNvPr id="729" name="Shape 729"/>
          <p:cNvCxnSpPr>
            <a:stCxn id="691" idx="2"/>
            <a:endCxn id="730" idx="0"/>
          </p:cNvCxnSpPr>
          <p:nvPr/>
        </p:nvCxnSpPr>
        <p:spPr>
          <a:xfrm>
            <a:off x="3532584" y="3725338"/>
            <a:ext cx="86100" cy="2169300"/>
          </a:xfrm>
          <a:prstGeom prst="straightConnector1">
            <a:avLst/>
          </a:prstGeom>
          <a:noFill/>
          <a:ln cap="flat" cmpd="sng" w="9525">
            <a:solidFill>
              <a:srgbClr val="BFBFBF"/>
            </a:solidFill>
            <a:prstDash val="solid"/>
            <a:miter lim="800000"/>
            <a:headEnd len="med" w="med" type="triangle"/>
            <a:tailEnd len="med" w="med" type="triangle"/>
          </a:ln>
        </p:spPr>
      </p:cxnSp>
      <p:cxnSp>
        <p:nvCxnSpPr>
          <p:cNvPr id="731" name="Shape 731"/>
          <p:cNvCxnSpPr>
            <a:stCxn id="730" idx="3"/>
            <a:endCxn id="692" idx="2"/>
          </p:cNvCxnSpPr>
          <p:nvPr/>
        </p:nvCxnSpPr>
        <p:spPr>
          <a:xfrm flipH="1" rot="10800000">
            <a:off x="4288903" y="5776540"/>
            <a:ext cx="95700" cy="438300"/>
          </a:xfrm>
          <a:prstGeom prst="straightConnector1">
            <a:avLst/>
          </a:prstGeom>
          <a:noFill/>
          <a:ln cap="flat" cmpd="sng" w="9525">
            <a:solidFill>
              <a:srgbClr val="BFBFBF"/>
            </a:solidFill>
            <a:prstDash val="solid"/>
            <a:miter lim="800000"/>
            <a:headEnd len="sm" w="sm" type="none"/>
            <a:tailEnd len="med" w="med" type="triangle"/>
          </a:ln>
        </p:spPr>
      </p:cxnSp>
      <p:cxnSp>
        <p:nvCxnSpPr>
          <p:cNvPr id="732" name="Shape 732"/>
          <p:cNvCxnSpPr>
            <a:stCxn id="730" idx="1"/>
            <a:endCxn id="694" idx="2"/>
          </p:cNvCxnSpPr>
          <p:nvPr/>
        </p:nvCxnSpPr>
        <p:spPr>
          <a:xfrm rot="10800000">
            <a:off x="2838584" y="5768440"/>
            <a:ext cx="109800" cy="446400"/>
          </a:xfrm>
          <a:prstGeom prst="straightConnector1">
            <a:avLst/>
          </a:prstGeom>
          <a:noFill/>
          <a:ln cap="flat" cmpd="sng" w="9525">
            <a:solidFill>
              <a:srgbClr val="BFBFBF"/>
            </a:solidFill>
            <a:prstDash val="solid"/>
            <a:miter lim="800000"/>
            <a:headEnd len="sm" w="sm" type="none"/>
            <a:tailEnd len="med" w="med" type="triangle"/>
          </a:ln>
        </p:spPr>
      </p:cxnSp>
      <p:sp>
        <p:nvSpPr>
          <p:cNvPr id="733" name="Shape 733"/>
          <p:cNvSpPr/>
          <p:nvPr/>
        </p:nvSpPr>
        <p:spPr>
          <a:xfrm>
            <a:off x="7384605" y="5864090"/>
            <a:ext cx="1186656" cy="838200"/>
          </a:xfrm>
          <a:prstGeom prst="flowChartAlternateProcess">
            <a:avLst/>
          </a:prstGeom>
          <a:gradFill>
            <a:gsLst>
              <a:gs pos="0">
                <a:srgbClr val="FFFFFF"/>
              </a:gs>
              <a:gs pos="100000">
                <a:srgbClr val="D7F3EC"/>
              </a:gs>
            </a:gsLst>
            <a:path path="circle">
              <a:fillToRect b="100%" r="100%"/>
            </a:path>
            <a:tileRect l="-100%" t="-10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System of SDG Indicators</a:t>
            </a:r>
            <a:endParaRPr/>
          </a:p>
        </p:txBody>
      </p:sp>
      <p:cxnSp>
        <p:nvCxnSpPr>
          <p:cNvPr id="734" name="Shape 734"/>
          <p:cNvCxnSpPr>
            <a:stCxn id="733" idx="0"/>
            <a:endCxn id="703" idx="2"/>
          </p:cNvCxnSpPr>
          <p:nvPr/>
        </p:nvCxnSpPr>
        <p:spPr>
          <a:xfrm flipH="1" rot="10800000">
            <a:off x="7977933" y="5243990"/>
            <a:ext cx="10500" cy="620100"/>
          </a:xfrm>
          <a:prstGeom prst="straightConnector1">
            <a:avLst/>
          </a:prstGeom>
          <a:noFill/>
          <a:ln cap="flat" cmpd="sng" w="9525">
            <a:solidFill>
              <a:srgbClr val="BFBFBF"/>
            </a:solidFill>
            <a:prstDash val="solid"/>
            <a:miter lim="800000"/>
            <a:headEnd len="sm" w="sm" type="none"/>
            <a:tailEnd len="med" w="med" type="triangle"/>
          </a:ln>
        </p:spPr>
      </p:cxnSp>
      <p:sp>
        <p:nvSpPr>
          <p:cNvPr id="735" name="Shape 735"/>
          <p:cNvSpPr txBox="1"/>
          <p:nvPr/>
        </p:nvSpPr>
        <p:spPr>
          <a:xfrm>
            <a:off x="1500188" y="7586663"/>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Shape 730"/>
          <p:cNvSpPr/>
          <p:nvPr/>
        </p:nvSpPr>
        <p:spPr>
          <a:xfrm>
            <a:off x="2948384" y="5894542"/>
            <a:ext cx="1340519" cy="640596"/>
          </a:xfrm>
          <a:prstGeom prst="roundRect">
            <a:avLst>
              <a:gd fmla="val 16667" name="adj"/>
            </a:avLst>
          </a:prstGeom>
          <a:gradFill>
            <a:gsLst>
              <a:gs pos="0">
                <a:srgbClr val="FFFFFF">
                  <a:alpha val="0"/>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Consideration of indicators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Preamble</a:t>
            </a:r>
            <a:endParaRPr/>
          </a:p>
        </p:txBody>
      </p:sp>
      <p:sp>
        <p:nvSpPr>
          <p:cNvPr id="123" name="Shape 1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To understand what we are doing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Shape 741"/>
          <p:cNvSpPr txBox="1"/>
          <p:nvPr/>
        </p:nvSpPr>
        <p:spPr>
          <a:xfrm>
            <a:off x="473449" y="1408563"/>
            <a:ext cx="521643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Result-Based Budget</a:t>
            </a:r>
            <a:endParaRPr/>
          </a:p>
        </p:txBody>
      </p:sp>
      <p:cxnSp>
        <p:nvCxnSpPr>
          <p:cNvPr id="742" name="Shape 742"/>
          <p:cNvCxnSpPr/>
          <p:nvPr/>
        </p:nvCxnSpPr>
        <p:spPr>
          <a:xfrm>
            <a:off x="1152659" y="3422963"/>
            <a:ext cx="138912" cy="544086"/>
          </a:xfrm>
          <a:prstGeom prst="straightConnector1">
            <a:avLst/>
          </a:prstGeom>
          <a:noFill/>
          <a:ln cap="flat" cmpd="sng" w="28575">
            <a:solidFill>
              <a:schemeClr val="accent1"/>
            </a:solidFill>
            <a:prstDash val="solid"/>
            <a:miter lim="800000"/>
            <a:headEnd len="med" w="med" type="triangle"/>
            <a:tailEnd len="med" w="med" type="triangle"/>
          </a:ln>
        </p:spPr>
      </p:cxnSp>
      <p:sp>
        <p:nvSpPr>
          <p:cNvPr id="743" name="Shape 743"/>
          <p:cNvSpPr txBox="1"/>
          <p:nvPr/>
        </p:nvSpPr>
        <p:spPr>
          <a:xfrm>
            <a:off x="9931301" y="4161476"/>
            <a:ext cx="140208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Citizen Observatories</a:t>
            </a:r>
            <a:endParaRPr/>
          </a:p>
        </p:txBody>
      </p:sp>
      <p:sp>
        <p:nvSpPr>
          <p:cNvPr id="744" name="Shape 744"/>
          <p:cNvSpPr txBox="1"/>
          <p:nvPr/>
        </p:nvSpPr>
        <p:spPr>
          <a:xfrm>
            <a:off x="1378616" y="3649590"/>
            <a:ext cx="393627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Gender Responsive Budgets</a:t>
            </a:r>
            <a:endParaRPr/>
          </a:p>
        </p:txBody>
      </p:sp>
      <p:pic>
        <p:nvPicPr>
          <p:cNvPr id="745" name="Shape 745"/>
          <p:cNvPicPr preferRelativeResize="0"/>
          <p:nvPr/>
        </p:nvPicPr>
        <p:blipFill rotWithShape="1">
          <a:blip r:embed="rId3">
            <a:alphaModFix/>
          </a:blip>
          <a:srcRect b="0" l="0" r="0" t="0"/>
          <a:stretch/>
        </p:blipFill>
        <p:spPr>
          <a:xfrm>
            <a:off x="9592136" y="4842670"/>
            <a:ext cx="2274631" cy="1137316"/>
          </a:xfrm>
          <a:prstGeom prst="rect">
            <a:avLst/>
          </a:prstGeom>
          <a:noFill/>
          <a:ln>
            <a:noFill/>
          </a:ln>
        </p:spPr>
      </p:pic>
      <p:grpSp>
        <p:nvGrpSpPr>
          <p:cNvPr id="746" name="Shape 746"/>
          <p:cNvGrpSpPr/>
          <p:nvPr/>
        </p:nvGrpSpPr>
        <p:grpSpPr>
          <a:xfrm>
            <a:off x="6068415" y="3567681"/>
            <a:ext cx="3335921" cy="3264161"/>
            <a:chOff x="296708" y="-116241"/>
            <a:chExt cx="3335921" cy="3264161"/>
          </a:xfrm>
        </p:grpSpPr>
        <p:sp>
          <p:nvSpPr>
            <p:cNvPr id="747" name="Shape 747"/>
            <p:cNvSpPr/>
            <p:nvPr/>
          </p:nvSpPr>
          <p:spPr>
            <a:xfrm>
              <a:off x="1171527" y="816725"/>
              <a:ext cx="1551275" cy="1398229"/>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8" name="Shape 748"/>
            <p:cNvSpPr txBox="1"/>
            <p:nvPr/>
          </p:nvSpPr>
          <p:spPr>
            <a:xfrm>
              <a:off x="1398706" y="1021491"/>
              <a:ext cx="1096917" cy="98869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Urban Prosperity Index</a:t>
              </a:r>
              <a:endParaRPr/>
            </a:p>
          </p:txBody>
        </p:sp>
        <p:sp>
          <p:nvSpPr>
            <p:cNvPr id="749" name="Shape 749"/>
            <p:cNvSpPr/>
            <p:nvPr/>
          </p:nvSpPr>
          <p:spPr>
            <a:xfrm>
              <a:off x="1403750" y="-116241"/>
              <a:ext cx="1208229" cy="1073900"/>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0" name="Shape 750"/>
            <p:cNvSpPr txBox="1"/>
            <p:nvPr/>
          </p:nvSpPr>
          <p:spPr>
            <a:xfrm>
              <a:off x="1580691" y="41028"/>
              <a:ext cx="854347" cy="759362"/>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950"/>
                <a:buFont typeface="Calibri"/>
                <a:buNone/>
              </a:pPr>
              <a:r>
                <a:rPr b="0" lang="en-US" sz="950">
                  <a:solidFill>
                    <a:schemeClr val="dk1"/>
                  </a:solidFill>
                  <a:latin typeface="Calibri"/>
                  <a:ea typeface="Calibri"/>
                  <a:cs typeface="Calibri"/>
                  <a:sym typeface="Calibri"/>
                </a:rPr>
                <a:t>1</a:t>
              </a:r>
              <a:r>
                <a:rPr b="0" lang="en-US" sz="1200">
                  <a:solidFill>
                    <a:schemeClr val="dk1"/>
                  </a:solidFill>
                  <a:latin typeface="Calibri"/>
                  <a:ea typeface="Calibri"/>
                  <a:cs typeface="Calibri"/>
                  <a:sym typeface="Calibri"/>
                </a:rPr>
                <a:t>. Productivity.</a:t>
              </a:r>
              <a:endParaRPr/>
            </a:p>
          </p:txBody>
        </p:sp>
        <p:sp>
          <p:nvSpPr>
            <p:cNvPr id="751" name="Shape 751"/>
            <p:cNvSpPr/>
            <p:nvPr/>
          </p:nvSpPr>
          <p:spPr>
            <a:xfrm>
              <a:off x="2370562" y="457831"/>
              <a:ext cx="1262067" cy="1073900"/>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2" name="Shape 752"/>
            <p:cNvSpPr txBox="1"/>
            <p:nvPr/>
          </p:nvSpPr>
          <p:spPr>
            <a:xfrm>
              <a:off x="2555387" y="615100"/>
              <a:ext cx="89241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2. Development infrastructure. </a:t>
              </a:r>
              <a:endParaRPr/>
            </a:p>
          </p:txBody>
        </p:sp>
        <p:sp>
          <p:nvSpPr>
            <p:cNvPr id="753" name="Shape 753"/>
            <p:cNvSpPr/>
            <p:nvPr/>
          </p:nvSpPr>
          <p:spPr>
            <a:xfrm>
              <a:off x="2423979" y="1526432"/>
              <a:ext cx="1208229" cy="1073900"/>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4" name="Shape 754"/>
            <p:cNvSpPr txBox="1"/>
            <p:nvPr/>
          </p:nvSpPr>
          <p:spPr>
            <a:xfrm>
              <a:off x="2600920" y="1683701"/>
              <a:ext cx="85434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3. Quality of life.</a:t>
              </a:r>
              <a:endParaRPr/>
            </a:p>
          </p:txBody>
        </p:sp>
        <p:sp>
          <p:nvSpPr>
            <p:cNvPr id="755" name="Shape 755"/>
            <p:cNvSpPr/>
            <p:nvPr/>
          </p:nvSpPr>
          <p:spPr>
            <a:xfrm>
              <a:off x="1422537" y="2074020"/>
              <a:ext cx="1208229" cy="1073900"/>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6" name="Shape 756"/>
            <p:cNvSpPr txBox="1"/>
            <p:nvPr/>
          </p:nvSpPr>
          <p:spPr>
            <a:xfrm>
              <a:off x="1599478" y="2231289"/>
              <a:ext cx="85434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4. Equity and social inclusion. </a:t>
              </a:r>
              <a:endParaRPr/>
            </a:p>
          </p:txBody>
        </p:sp>
        <p:sp>
          <p:nvSpPr>
            <p:cNvPr id="757" name="Shape 757"/>
            <p:cNvSpPr/>
            <p:nvPr/>
          </p:nvSpPr>
          <p:spPr>
            <a:xfrm>
              <a:off x="296708" y="1457159"/>
              <a:ext cx="1408041" cy="1073900"/>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8" name="Shape 758"/>
            <p:cNvSpPr txBox="1"/>
            <p:nvPr/>
          </p:nvSpPr>
          <p:spPr>
            <a:xfrm>
              <a:off x="502911" y="1614428"/>
              <a:ext cx="995635"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5. Environmental sustainability. </a:t>
              </a:r>
              <a:endParaRPr/>
            </a:p>
          </p:txBody>
        </p:sp>
        <p:sp>
          <p:nvSpPr>
            <p:cNvPr id="759" name="Shape 759"/>
            <p:cNvSpPr/>
            <p:nvPr/>
          </p:nvSpPr>
          <p:spPr>
            <a:xfrm>
              <a:off x="367359" y="412420"/>
              <a:ext cx="1183291" cy="1085209"/>
            </a:xfrm>
            <a:prstGeom prst="ellipse">
              <a:avLst/>
            </a:prstGeom>
            <a:solidFill>
              <a:schemeClr val="lt1">
                <a:alpha val="49803"/>
              </a:schemeClr>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0" name="Shape 760"/>
            <p:cNvSpPr txBox="1"/>
            <p:nvPr/>
          </p:nvSpPr>
          <p:spPr>
            <a:xfrm>
              <a:off x="540648" y="571345"/>
              <a:ext cx="836713" cy="76735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6. Governance and urban law. </a:t>
              </a:r>
              <a:endParaRPr/>
            </a:p>
          </p:txBody>
        </p:sp>
      </p:grpSp>
      <p:sp>
        <p:nvSpPr>
          <p:cNvPr id="761" name="Shape 761"/>
          <p:cNvSpPr txBox="1"/>
          <p:nvPr/>
        </p:nvSpPr>
        <p:spPr>
          <a:xfrm>
            <a:off x="8610601" y="40427"/>
            <a:ext cx="3581400" cy="1015663"/>
          </a:xfrm>
          <a:prstGeom prst="rect">
            <a:avLst/>
          </a:prstGeom>
          <a:solidFill>
            <a:schemeClr val="lt1"/>
          </a:solidFill>
          <a:ln cap="flat" cmpd="sng" w="9525">
            <a:solidFill>
              <a:srgbClr val="FFFF00"/>
            </a:solidFill>
            <a:prstDash val="dot"/>
            <a:round/>
            <a:headEnd len="sm" w="sm" type="none"/>
            <a:tailEnd len="sm" w="sm" type="none"/>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dk1"/>
                </a:solidFill>
                <a:latin typeface="Century Gothic"/>
                <a:ea typeface="Century Gothic"/>
                <a:cs typeface="Century Gothic"/>
                <a:sym typeface="Century Gothic"/>
              </a:rPr>
              <a:t>Management by Results</a:t>
            </a:r>
            <a:br>
              <a:rPr b="1" lang="en-US" sz="2000">
                <a:solidFill>
                  <a:schemeClr val="dk1"/>
                </a:solidFill>
                <a:latin typeface="Century Gothic"/>
                <a:ea typeface="Century Gothic"/>
                <a:cs typeface="Century Gothic"/>
                <a:sym typeface="Century Gothic"/>
              </a:rPr>
            </a:br>
            <a:r>
              <a:rPr b="1" lang="en-US" sz="2000">
                <a:solidFill>
                  <a:schemeClr val="dk1"/>
                </a:solidFill>
                <a:latin typeface="Century Gothic"/>
                <a:ea typeface="Century Gothic"/>
                <a:cs typeface="Century Gothic"/>
                <a:sym typeface="Century Gothic"/>
              </a:rPr>
              <a:t>Instruments and mechanisms to associate</a:t>
            </a:r>
            <a:endParaRPr sz="2000">
              <a:solidFill>
                <a:schemeClr val="dk1"/>
              </a:solidFill>
              <a:latin typeface="Century Gothic"/>
              <a:ea typeface="Century Gothic"/>
              <a:cs typeface="Century Gothic"/>
              <a:sym typeface="Century Gothic"/>
            </a:endParaRPr>
          </a:p>
        </p:txBody>
      </p:sp>
      <p:sp>
        <p:nvSpPr>
          <p:cNvPr id="762" name="Shape 762"/>
          <p:cNvSpPr/>
          <p:nvPr/>
        </p:nvSpPr>
        <p:spPr>
          <a:xfrm rot="-477549">
            <a:off x="3952838" y="4727382"/>
            <a:ext cx="2343346" cy="1241372"/>
          </a:xfrm>
          <a:prstGeom prst="homePlate">
            <a:avLst>
              <a:gd fmla="val 50000"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Instrument of measurement, of impulse of public politics and of systematic evaluation of the conditions of prosperity of the cities. It needs to incorporate indicators disaggregated by sex.</a:t>
            </a:r>
            <a:endParaRPr/>
          </a:p>
        </p:txBody>
      </p:sp>
      <p:grpSp>
        <p:nvGrpSpPr>
          <p:cNvPr id="763" name="Shape 763"/>
          <p:cNvGrpSpPr/>
          <p:nvPr/>
        </p:nvGrpSpPr>
        <p:grpSpPr>
          <a:xfrm>
            <a:off x="377604" y="4817728"/>
            <a:ext cx="3242533" cy="1935078"/>
            <a:chOff x="0" y="95828"/>
            <a:chExt cx="3242533" cy="1935078"/>
          </a:xfrm>
        </p:grpSpPr>
        <p:sp>
          <p:nvSpPr>
            <p:cNvPr id="764" name="Shape 764"/>
            <p:cNvSpPr/>
            <p:nvPr/>
          </p:nvSpPr>
          <p:spPr>
            <a:xfrm>
              <a:off x="0" y="529109"/>
              <a:ext cx="1729049" cy="463081"/>
            </a:xfrm>
            <a:prstGeom prst="roundRect">
              <a:avLst>
                <a:gd fmla="val 16667" name="adj"/>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5" name="Shape 765"/>
            <p:cNvSpPr txBox="1"/>
            <p:nvPr/>
          </p:nvSpPr>
          <p:spPr>
            <a:xfrm>
              <a:off x="22606" y="551715"/>
              <a:ext cx="1683837" cy="417869"/>
            </a:xfrm>
            <a:prstGeom prst="rect">
              <a:avLst/>
            </a:prstGeom>
            <a:noFill/>
            <a:ln>
              <a:noFill/>
            </a:ln>
          </p:spPr>
          <p:txBody>
            <a:bodyPr anchorCtr="0" anchor="ctr" bIns="60950" lIns="365450" spcFirstLastPara="1" rIns="60950" wrap="square" tIns="36000">
              <a:noAutofit/>
            </a:bodyPr>
            <a:lstStyle/>
            <a:p>
              <a:pPr indent="0" lvl="0" marL="36000" marR="0" rtl="0" algn="l">
                <a:lnSpc>
                  <a:spcPct val="90000"/>
                </a:lnSpc>
                <a:spcBef>
                  <a:spcPts val="0"/>
                </a:spcBef>
                <a:spcAft>
                  <a:spcPts val="0"/>
                </a:spcAft>
                <a:buClr>
                  <a:schemeClr val="lt1"/>
                </a:buClr>
                <a:buSzPts val="1600"/>
                <a:buFont typeface="Calibri"/>
                <a:buNone/>
              </a:pPr>
              <a:r>
                <a:rPr b="1" lang="en-US" sz="1600">
                  <a:solidFill>
                    <a:schemeClr val="lt1"/>
                  </a:solidFill>
                  <a:latin typeface="Calibri"/>
                  <a:ea typeface="Calibri"/>
                  <a:cs typeface="Calibri"/>
                  <a:sym typeface="Calibri"/>
                </a:rPr>
                <a:t>Participatory budget</a:t>
              </a:r>
              <a:endParaRPr sz="1600">
                <a:solidFill>
                  <a:schemeClr val="lt1"/>
                </a:solidFill>
                <a:latin typeface="Calibri"/>
                <a:ea typeface="Calibri"/>
                <a:cs typeface="Calibri"/>
                <a:sym typeface="Calibri"/>
              </a:endParaRPr>
            </a:p>
          </p:txBody>
        </p:sp>
        <p:sp>
          <p:nvSpPr>
            <p:cNvPr id="766" name="Shape 766"/>
            <p:cNvSpPr/>
            <p:nvPr/>
          </p:nvSpPr>
          <p:spPr>
            <a:xfrm>
              <a:off x="46364" y="935083"/>
              <a:ext cx="3136424" cy="109582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7" name="Shape 767"/>
            <p:cNvSpPr txBox="1"/>
            <p:nvPr/>
          </p:nvSpPr>
          <p:spPr>
            <a:xfrm>
              <a:off x="46364" y="935083"/>
              <a:ext cx="3136424" cy="1095823"/>
            </a:xfrm>
            <a:prstGeom prst="rect">
              <a:avLst/>
            </a:prstGeom>
            <a:noFill/>
            <a:ln>
              <a:noFill/>
            </a:ln>
          </p:spPr>
          <p:txBody>
            <a:bodyPr anchorCtr="0" anchor="ctr" bIns="25400" lIns="71100" spcFirstLastPara="1" rIns="25400" wrap="square" tIns="36000">
              <a:noAutofit/>
            </a:bodyPr>
            <a:lstStyle/>
            <a:p>
              <a:pPr indent="0" lvl="0" marL="36000" marR="0" rtl="0" algn="l">
                <a:lnSpc>
                  <a:spcPct val="90000"/>
                </a:lnSpc>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150"/>
                <a:buFont typeface="Calibri"/>
                <a:buNone/>
              </a:pPr>
              <a:r>
                <a:rPr lang="en-US" sz="1150">
                  <a:solidFill>
                    <a:schemeClr val="dk1"/>
                  </a:solidFill>
                  <a:latin typeface="Calibri"/>
                  <a:ea typeface="Calibri"/>
                  <a:cs typeface="Calibri"/>
                  <a:sym typeface="Calibri"/>
                </a:rPr>
                <a:t>It is a process of direct, voluntary and universal democracy, where the population can discuss and decide on the budget and public policies of a territory</a:t>
              </a:r>
              <a:r>
                <a:rPr lang="en-US" sz="1000">
                  <a:solidFill>
                    <a:schemeClr val="dk1"/>
                  </a:solidFill>
                  <a:latin typeface="Calibri"/>
                  <a:ea typeface="Calibri"/>
                  <a:cs typeface="Calibri"/>
                  <a:sym typeface="Calibri"/>
                </a:rPr>
                <a:t>. </a:t>
              </a:r>
              <a:endParaRPr/>
            </a:p>
          </p:txBody>
        </p:sp>
        <p:sp>
          <p:nvSpPr>
            <p:cNvPr id="768" name="Shape 768"/>
            <p:cNvSpPr/>
            <p:nvPr/>
          </p:nvSpPr>
          <p:spPr>
            <a:xfrm>
              <a:off x="1629786" y="95828"/>
              <a:ext cx="1612747" cy="1243690"/>
            </a:xfrm>
            <a:prstGeom prst="ellipse">
              <a:avLst/>
            </a:prstGeom>
            <a:blipFill rotWithShape="1">
              <a:blip r:embed="rId4">
                <a:alphaModFix/>
              </a:blip>
              <a:stretch>
                <a:fillRect b="0" l="-2999" r="-2999"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9" name="Shape 769"/>
          <p:cNvGrpSpPr/>
          <p:nvPr/>
        </p:nvGrpSpPr>
        <p:grpSpPr>
          <a:xfrm>
            <a:off x="8446433" y="1567467"/>
            <a:ext cx="3650830" cy="2436716"/>
            <a:chOff x="0" y="0"/>
            <a:chExt cx="3650830" cy="2436716"/>
          </a:xfrm>
        </p:grpSpPr>
        <p:sp>
          <p:nvSpPr>
            <p:cNvPr id="770" name="Shape 770"/>
            <p:cNvSpPr/>
            <p:nvPr/>
          </p:nvSpPr>
          <p:spPr>
            <a:xfrm rot="5400000">
              <a:off x="2090275" y="-813610"/>
              <a:ext cx="745271" cy="2372491"/>
            </a:xfrm>
            <a:prstGeom prst="round2SameRect">
              <a:avLst>
                <a:gd fmla="val 16667" name="adj1"/>
                <a:gd fmla="val 0" name="adj2"/>
              </a:avLst>
            </a:prstGeom>
            <a:solidFill>
              <a:schemeClr val="lt1">
                <a:alpha val="89803"/>
              </a:schemeClr>
            </a:solidFill>
            <a:ln cap="flat" cmpd="sng" w="12700">
              <a:solidFill>
                <a:srgbClr val="98CB3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1" name="Shape 771"/>
            <p:cNvSpPr txBox="1"/>
            <p:nvPr/>
          </p:nvSpPr>
          <p:spPr>
            <a:xfrm>
              <a:off x="1276666" y="36380"/>
              <a:ext cx="2336110" cy="672509"/>
            </a:xfrm>
            <a:prstGeom prst="rect">
              <a:avLst/>
            </a:prstGeom>
            <a:noFill/>
            <a:ln>
              <a:noFill/>
            </a:ln>
          </p:spPr>
          <p:txBody>
            <a:bodyPr anchorCtr="0" anchor="ctr" bIns="123825" lIns="247650" spcFirstLastPara="1" rIns="247650" wrap="square" tIns="123825">
              <a:noAutofit/>
            </a:bodyPr>
            <a:lstStyle/>
            <a:p>
              <a:pPr indent="63500" lvl="1" marL="0" marR="0" rtl="0" algn="l">
                <a:lnSpc>
                  <a:spcPct val="110000"/>
                </a:lnSpc>
                <a:spcBef>
                  <a:spcPts val="0"/>
                </a:spcBef>
                <a:spcAft>
                  <a:spcPts val="0"/>
                </a:spcAft>
                <a:buClr>
                  <a:schemeClr val="dk1"/>
                </a:buClr>
                <a:buSzPts val="1000"/>
                <a:buFont typeface="Calibri"/>
                <a:buNone/>
              </a:pPr>
              <a:r>
                <a:t/>
              </a:r>
              <a:endParaRPr b="0" i="0" sz="1000" u="none" cap="none" strike="noStrike">
                <a:solidFill>
                  <a:schemeClr val="dk1"/>
                </a:solidFill>
                <a:latin typeface="Arial"/>
                <a:ea typeface="Arial"/>
                <a:cs typeface="Arial"/>
                <a:sym typeface="Arial"/>
              </a:endParaRPr>
            </a:p>
          </p:txBody>
        </p:sp>
        <p:sp>
          <p:nvSpPr>
            <p:cNvPr id="772" name="Shape 772"/>
            <p:cNvSpPr/>
            <p:nvPr/>
          </p:nvSpPr>
          <p:spPr>
            <a:xfrm>
              <a:off x="0" y="6561"/>
              <a:ext cx="1276476" cy="78527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3" name="Shape 773"/>
            <p:cNvSpPr txBox="1"/>
            <p:nvPr/>
          </p:nvSpPr>
          <p:spPr>
            <a:xfrm>
              <a:off x="38334" y="44895"/>
              <a:ext cx="1199808" cy="708602"/>
            </a:xfrm>
            <a:prstGeom prst="rect">
              <a:avLst/>
            </a:prstGeom>
            <a:noFill/>
            <a:ln>
              <a:noFill/>
            </a:ln>
          </p:spPr>
          <p:txBody>
            <a:bodyPr anchorCtr="0" anchor="ctr" bIns="19050" lIns="38100" spcFirstLastPara="1" rIns="38100" wrap="square" tIns="19050">
              <a:noAutofit/>
            </a:bodyPr>
            <a:lstStyle/>
            <a:p>
              <a:pPr indent="0" lvl="0" marL="0" marR="0" rtl="0" algn="ctr">
                <a:lnSpc>
                  <a:spcPct val="11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Structural: </a:t>
              </a:r>
              <a:r>
                <a:rPr b="0" lang="en-US" sz="1000">
                  <a:solidFill>
                    <a:schemeClr val="lt1"/>
                  </a:solidFill>
                  <a:latin typeface="Arial"/>
                  <a:ea typeface="Arial"/>
                  <a:cs typeface="Arial"/>
                  <a:sym typeface="Arial"/>
                </a:rPr>
                <a:t>reception of rights</a:t>
              </a:r>
              <a:endParaRPr/>
            </a:p>
          </p:txBody>
        </p:sp>
        <p:sp>
          <p:nvSpPr>
            <p:cNvPr id="774" name="Shape 774"/>
            <p:cNvSpPr/>
            <p:nvPr/>
          </p:nvSpPr>
          <p:spPr>
            <a:xfrm rot="5400000">
              <a:off x="2089241" y="17813"/>
              <a:ext cx="745271" cy="2377908"/>
            </a:xfrm>
            <a:prstGeom prst="round2SameRect">
              <a:avLst>
                <a:gd fmla="val 16667" name="adj1"/>
                <a:gd fmla="val 0" name="adj2"/>
              </a:avLst>
            </a:prstGeom>
            <a:solidFill>
              <a:schemeClr val="lt1">
                <a:alpha val="89803"/>
              </a:schemeClr>
            </a:solidFill>
            <a:ln cap="flat" cmpd="sng" w="12700">
              <a:solidFill>
                <a:srgbClr val="98CB3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5" name="Shape 775"/>
            <p:cNvSpPr txBox="1"/>
            <p:nvPr/>
          </p:nvSpPr>
          <p:spPr>
            <a:xfrm>
              <a:off x="1272923" y="870513"/>
              <a:ext cx="2341527" cy="672509"/>
            </a:xfrm>
            <a:prstGeom prst="rect">
              <a:avLst/>
            </a:prstGeom>
            <a:noFill/>
            <a:ln>
              <a:noFill/>
            </a:ln>
          </p:spPr>
          <p:txBody>
            <a:bodyPr anchorCtr="0" anchor="ctr" bIns="123825" lIns="247650" spcFirstLastPara="1" rIns="247650" wrap="square" tIns="123825">
              <a:noAutofit/>
            </a:bodyPr>
            <a:lstStyle/>
            <a:p>
              <a:pPr indent="6350" lvl="1" marL="57150" marR="0" rtl="0" algn="l">
                <a:lnSpc>
                  <a:spcPct val="110000"/>
                </a:lnSpc>
                <a:spcBef>
                  <a:spcPts val="0"/>
                </a:spcBef>
                <a:spcAft>
                  <a:spcPts val="0"/>
                </a:spcAft>
                <a:buClr>
                  <a:schemeClr val="dk1"/>
                </a:buClr>
                <a:buSzPts val="1000"/>
                <a:buFont typeface="Calibri"/>
                <a:buNone/>
              </a:pPr>
              <a:r>
                <a:t/>
              </a:r>
              <a:endParaRPr b="0" i="0" sz="1000" u="none" cap="none" strike="noStrike">
                <a:solidFill>
                  <a:schemeClr val="dk1"/>
                </a:solidFill>
                <a:latin typeface="Arial"/>
                <a:ea typeface="Arial"/>
                <a:cs typeface="Arial"/>
                <a:sym typeface="Arial"/>
              </a:endParaRPr>
            </a:p>
          </p:txBody>
        </p:sp>
        <p:sp>
          <p:nvSpPr>
            <p:cNvPr id="776" name="Shape 776"/>
            <p:cNvSpPr/>
            <p:nvPr/>
          </p:nvSpPr>
          <p:spPr>
            <a:xfrm>
              <a:off x="0" y="825723"/>
              <a:ext cx="1272133" cy="78527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7" name="Shape 777"/>
            <p:cNvSpPr txBox="1"/>
            <p:nvPr/>
          </p:nvSpPr>
          <p:spPr>
            <a:xfrm>
              <a:off x="38334" y="864057"/>
              <a:ext cx="1195465" cy="708602"/>
            </a:xfrm>
            <a:prstGeom prst="rect">
              <a:avLst/>
            </a:prstGeom>
            <a:noFill/>
            <a:ln>
              <a:noFill/>
            </a:ln>
          </p:spPr>
          <p:txBody>
            <a:bodyPr anchorCtr="0" anchor="ctr" bIns="19050" lIns="38100" spcFirstLastPara="1" rIns="38100" wrap="square" tIns="19050">
              <a:noAutofit/>
            </a:bodyPr>
            <a:lstStyle/>
            <a:p>
              <a:pPr indent="0" lvl="0" marL="0" marR="0" rtl="0" algn="ctr">
                <a:lnSpc>
                  <a:spcPct val="11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Process: </a:t>
              </a:r>
              <a:r>
                <a:rPr b="0" lang="en-US" sz="1000">
                  <a:solidFill>
                    <a:schemeClr val="lt1"/>
                  </a:solidFill>
                  <a:latin typeface="Arial"/>
                  <a:ea typeface="Arial"/>
                  <a:cs typeface="Arial"/>
                  <a:sym typeface="Arial"/>
                </a:rPr>
                <a:t>institutional context, financial and budgetary commitment</a:t>
              </a:r>
              <a:endParaRPr/>
            </a:p>
          </p:txBody>
        </p:sp>
        <p:sp>
          <p:nvSpPr>
            <p:cNvPr id="778" name="Shape 778"/>
            <p:cNvSpPr/>
            <p:nvPr/>
          </p:nvSpPr>
          <p:spPr>
            <a:xfrm rot="5400000">
              <a:off x="2090871" y="847685"/>
              <a:ext cx="706560" cy="2413116"/>
            </a:xfrm>
            <a:prstGeom prst="round2SameRect">
              <a:avLst>
                <a:gd fmla="val 16667" name="adj1"/>
                <a:gd fmla="val 0" name="adj2"/>
              </a:avLst>
            </a:prstGeom>
            <a:solidFill>
              <a:schemeClr val="lt1">
                <a:alpha val="89803"/>
              </a:schemeClr>
            </a:solidFill>
            <a:ln cap="flat" cmpd="sng" w="12700">
              <a:solidFill>
                <a:srgbClr val="98CB3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9" name="Shape 779"/>
            <p:cNvSpPr txBox="1"/>
            <p:nvPr/>
          </p:nvSpPr>
          <p:spPr>
            <a:xfrm>
              <a:off x="1237594" y="1735454"/>
              <a:ext cx="2378625" cy="637578"/>
            </a:xfrm>
            <a:prstGeom prst="rect">
              <a:avLst/>
            </a:prstGeom>
            <a:noFill/>
            <a:ln>
              <a:noFill/>
            </a:ln>
          </p:spPr>
          <p:txBody>
            <a:bodyPr anchorCtr="0" anchor="ctr" bIns="123825" lIns="247650" spcFirstLastPara="1" rIns="247650" wrap="square" tIns="123825">
              <a:noAutofit/>
            </a:bodyPr>
            <a:lstStyle/>
            <a:p>
              <a:pPr indent="6350" lvl="1" marL="57150" marR="0" rtl="0" algn="l">
                <a:lnSpc>
                  <a:spcPct val="110000"/>
                </a:lnSpc>
                <a:spcBef>
                  <a:spcPts val="0"/>
                </a:spcBef>
                <a:spcAft>
                  <a:spcPts val="0"/>
                </a:spcAft>
                <a:buClr>
                  <a:schemeClr val="dk1"/>
                </a:buClr>
                <a:buSzPts val="1000"/>
                <a:buFont typeface="Calibri"/>
                <a:buNone/>
              </a:pPr>
              <a:r>
                <a:t/>
              </a:r>
              <a:endParaRPr b="0" i="0" sz="1000" u="none" cap="none" strike="noStrike">
                <a:solidFill>
                  <a:schemeClr val="dk1"/>
                </a:solidFill>
                <a:latin typeface="Arial"/>
                <a:ea typeface="Arial"/>
                <a:cs typeface="Arial"/>
                <a:sym typeface="Arial"/>
              </a:endParaRPr>
            </a:p>
          </p:txBody>
        </p:sp>
        <p:sp>
          <p:nvSpPr>
            <p:cNvPr id="780" name="Shape 780"/>
            <p:cNvSpPr/>
            <p:nvPr/>
          </p:nvSpPr>
          <p:spPr>
            <a:xfrm>
              <a:off x="0" y="1651446"/>
              <a:ext cx="1237472" cy="78527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1" name="Shape 781"/>
            <p:cNvSpPr txBox="1"/>
            <p:nvPr/>
          </p:nvSpPr>
          <p:spPr>
            <a:xfrm>
              <a:off x="38334" y="1689780"/>
              <a:ext cx="1160804" cy="708602"/>
            </a:xfrm>
            <a:prstGeom prst="rect">
              <a:avLst/>
            </a:prstGeom>
            <a:noFill/>
            <a:ln>
              <a:noFill/>
            </a:ln>
          </p:spPr>
          <p:txBody>
            <a:bodyPr anchorCtr="0" anchor="ctr" bIns="19050" lIns="38100" spcFirstLastPara="1" rIns="38100" wrap="square" tIns="19050">
              <a:noAutofit/>
            </a:bodyPr>
            <a:lstStyle/>
            <a:p>
              <a:pPr indent="0" lvl="0" marL="0" marR="0" rtl="0" algn="ctr">
                <a:lnSpc>
                  <a:spcPct val="11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From results: </a:t>
              </a:r>
              <a:r>
                <a:rPr b="0" lang="en-US" sz="1000">
                  <a:solidFill>
                    <a:schemeClr val="lt1"/>
                  </a:solidFill>
                  <a:latin typeface="Arial"/>
                  <a:ea typeface="Arial"/>
                  <a:cs typeface="Arial"/>
                  <a:sym typeface="Arial"/>
                </a:rPr>
                <a:t>institutional or governmental capacities What is achieved?</a:t>
              </a:r>
              <a:endParaRPr/>
            </a:p>
          </p:txBody>
        </p:sp>
      </p:grpSp>
      <p:sp>
        <p:nvSpPr>
          <p:cNvPr id="782" name="Shape 782"/>
          <p:cNvSpPr txBox="1"/>
          <p:nvPr/>
        </p:nvSpPr>
        <p:spPr>
          <a:xfrm>
            <a:off x="8278219" y="1154295"/>
            <a:ext cx="386108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Indicators of Progress </a:t>
            </a:r>
            <a:r>
              <a:rPr b="1" lang="en-US" sz="1400">
                <a:solidFill>
                  <a:schemeClr val="dk1"/>
                </a:solidFill>
                <a:latin typeface="Calibri"/>
                <a:ea typeface="Calibri"/>
                <a:cs typeface="Calibri"/>
                <a:sym typeface="Calibri"/>
              </a:rPr>
              <a:t>(Comity Belem Do Para)</a:t>
            </a:r>
            <a:endParaRPr/>
          </a:p>
        </p:txBody>
      </p:sp>
      <p:grpSp>
        <p:nvGrpSpPr>
          <p:cNvPr id="783" name="Shape 783"/>
          <p:cNvGrpSpPr/>
          <p:nvPr/>
        </p:nvGrpSpPr>
        <p:grpSpPr>
          <a:xfrm>
            <a:off x="218847" y="1248807"/>
            <a:ext cx="7900116" cy="2969202"/>
            <a:chOff x="122024" y="0"/>
            <a:chExt cx="7900116" cy="2969202"/>
          </a:xfrm>
        </p:grpSpPr>
        <p:sp>
          <p:nvSpPr>
            <p:cNvPr id="784" name="Shape 784"/>
            <p:cNvSpPr/>
            <p:nvPr/>
          </p:nvSpPr>
          <p:spPr>
            <a:xfrm>
              <a:off x="577726" y="0"/>
              <a:ext cx="6818819" cy="2969202"/>
            </a:xfrm>
            <a:prstGeom prst="rightArrow">
              <a:avLst>
                <a:gd fmla="val 50000" name="adj1"/>
                <a:gd fmla="val 50000" name="adj2"/>
              </a:avLst>
            </a:prstGeom>
            <a:solidFill>
              <a:srgbClr val="DDE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5" name="Shape 785"/>
            <p:cNvSpPr/>
            <p:nvPr/>
          </p:nvSpPr>
          <p:spPr>
            <a:xfrm>
              <a:off x="122024" y="802890"/>
              <a:ext cx="1730878" cy="1349407"/>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6" name="Shape 786"/>
            <p:cNvSpPr txBox="1"/>
            <p:nvPr/>
          </p:nvSpPr>
          <p:spPr>
            <a:xfrm>
              <a:off x="187897" y="868763"/>
              <a:ext cx="1599132" cy="1217661"/>
            </a:xfrm>
            <a:prstGeom prst="rect">
              <a:avLst/>
            </a:prstGeom>
            <a:noFill/>
            <a:ln>
              <a:noFill/>
            </a:ln>
          </p:spPr>
          <p:txBody>
            <a:bodyPr anchorCtr="0" anchor="ctr" bIns="45700" lIns="45700" spcFirstLastPara="1" rIns="45700" wrap="square" tIns="45700">
              <a:noAutofit/>
            </a:bodyPr>
            <a:lstStyle/>
            <a:p>
              <a:pPr indent="0" lvl="0" marL="0" marR="0" rtl="0" algn="ctr">
                <a:lnSpc>
                  <a:spcPct val="110000"/>
                </a:lnSpc>
                <a:spcBef>
                  <a:spcPts val="0"/>
                </a:spcBef>
                <a:spcAft>
                  <a:spcPts val="0"/>
                </a:spcAft>
                <a:buClr>
                  <a:schemeClr val="lt1"/>
                </a:buClr>
                <a:buSzPts val="1200"/>
                <a:buFont typeface="Calibri"/>
                <a:buNone/>
              </a:pPr>
              <a:r>
                <a:rPr b="0" lang="en-US" sz="1200">
                  <a:solidFill>
                    <a:schemeClr val="lt1"/>
                  </a:solidFill>
                  <a:latin typeface="Calibri"/>
                  <a:ea typeface="Calibri"/>
                  <a:cs typeface="Calibri"/>
                  <a:sym typeface="Calibri"/>
                </a:rPr>
                <a:t>What is a Result-Based Budget? A methodological tool and organizational culture model</a:t>
              </a:r>
              <a:endParaRPr/>
            </a:p>
          </p:txBody>
        </p:sp>
        <p:sp>
          <p:nvSpPr>
            <p:cNvPr id="787" name="Shape 787"/>
            <p:cNvSpPr/>
            <p:nvPr/>
          </p:nvSpPr>
          <p:spPr>
            <a:xfrm>
              <a:off x="1980612" y="908172"/>
              <a:ext cx="1031758" cy="118768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8" name="Shape 788"/>
            <p:cNvSpPr txBox="1"/>
            <p:nvPr/>
          </p:nvSpPr>
          <p:spPr>
            <a:xfrm>
              <a:off x="2030978" y="958538"/>
              <a:ext cx="931026" cy="1086948"/>
            </a:xfrm>
            <a:prstGeom prst="rect">
              <a:avLst/>
            </a:prstGeom>
            <a:noFill/>
            <a:ln>
              <a:noFill/>
            </a:ln>
          </p:spPr>
          <p:txBody>
            <a:bodyPr anchorCtr="0" anchor="ctr" bIns="53325" lIns="53325" spcFirstLastPara="1" rIns="53325" wrap="square" tIns="53325">
              <a:noAutofit/>
            </a:bodyPr>
            <a:lstStyle/>
            <a:p>
              <a:pPr indent="0" lvl="0" marL="0" marR="0" rtl="0" algn="ctr">
                <a:lnSpc>
                  <a:spcPct val="11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Objective</a:t>
              </a:r>
              <a:endParaRPr/>
            </a:p>
          </p:txBody>
        </p:sp>
        <p:sp>
          <p:nvSpPr>
            <p:cNvPr id="789" name="Shape 789"/>
            <p:cNvSpPr/>
            <p:nvPr/>
          </p:nvSpPr>
          <p:spPr>
            <a:xfrm>
              <a:off x="3275276" y="858877"/>
              <a:ext cx="2241501" cy="1251447"/>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0" name="Shape 790"/>
            <p:cNvSpPr txBox="1"/>
            <p:nvPr/>
          </p:nvSpPr>
          <p:spPr>
            <a:xfrm>
              <a:off x="3336367" y="919968"/>
              <a:ext cx="2119319" cy="1129265"/>
            </a:xfrm>
            <a:prstGeom prst="rect">
              <a:avLst/>
            </a:prstGeom>
            <a:noFill/>
            <a:ln>
              <a:noFill/>
            </a:ln>
          </p:spPr>
          <p:txBody>
            <a:bodyPr anchorCtr="0" anchor="ctr" bIns="45700" lIns="45700" spcFirstLastPara="1" rIns="45700" wrap="square" tIns="45700">
              <a:noAutofit/>
            </a:bodyPr>
            <a:lstStyle/>
            <a:p>
              <a:pPr indent="0" lvl="0" marL="0" marR="0" rtl="0" algn="ctr">
                <a:lnSpc>
                  <a:spcPct val="11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That the public resources be assigned as a priority to the programs that generate the greatest benefits to the population</a:t>
              </a:r>
              <a:endParaRPr/>
            </a:p>
          </p:txBody>
        </p:sp>
        <p:sp>
          <p:nvSpPr>
            <p:cNvPr id="791" name="Shape 791"/>
            <p:cNvSpPr/>
            <p:nvPr/>
          </p:nvSpPr>
          <p:spPr>
            <a:xfrm>
              <a:off x="5848166" y="901271"/>
              <a:ext cx="462719" cy="118768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2" name="Shape 792"/>
            <p:cNvSpPr txBox="1"/>
            <p:nvPr/>
          </p:nvSpPr>
          <p:spPr>
            <a:xfrm>
              <a:off x="5870754" y="923859"/>
              <a:ext cx="417543" cy="1142504"/>
            </a:xfrm>
            <a:prstGeom prst="rect">
              <a:avLst/>
            </a:prstGeom>
            <a:noFill/>
            <a:ln>
              <a:noFill/>
            </a:ln>
          </p:spPr>
          <p:txBody>
            <a:bodyPr anchorCtr="0" anchor="ctr" bIns="53325" lIns="53325" spcFirstLastPara="1" rIns="53325" wrap="square" tIns="53325">
              <a:noAutofit/>
            </a:bodyPr>
            <a:lstStyle/>
            <a:p>
              <a:pPr indent="0" lvl="0" marL="0" marR="0" rtl="0" algn="ctr">
                <a:lnSpc>
                  <a:spcPct val="11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and</a:t>
              </a:r>
              <a:endParaRPr/>
            </a:p>
          </p:txBody>
        </p:sp>
        <p:sp>
          <p:nvSpPr>
            <p:cNvPr id="793" name="Shape 793"/>
            <p:cNvSpPr/>
            <p:nvPr/>
          </p:nvSpPr>
          <p:spPr>
            <a:xfrm>
              <a:off x="6492136" y="872232"/>
              <a:ext cx="1530004" cy="1286092"/>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4" name="Shape 794"/>
            <p:cNvSpPr txBox="1"/>
            <p:nvPr/>
          </p:nvSpPr>
          <p:spPr>
            <a:xfrm>
              <a:off x="6554918" y="935014"/>
              <a:ext cx="1404440" cy="1160528"/>
            </a:xfrm>
            <a:prstGeom prst="rect">
              <a:avLst/>
            </a:prstGeom>
            <a:noFill/>
            <a:ln>
              <a:noFill/>
            </a:ln>
          </p:spPr>
          <p:txBody>
            <a:bodyPr anchorCtr="0" anchor="ctr" bIns="45700" lIns="45700" spcFirstLastPara="1" rIns="45700" wrap="square" tIns="45700">
              <a:noAutofit/>
            </a:bodyPr>
            <a:lstStyle/>
            <a:p>
              <a:pPr indent="0" lvl="0" marL="0" marR="0" rtl="0" algn="ctr">
                <a:lnSpc>
                  <a:spcPct val="11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That the design of those that are not working correctly be corrected</a:t>
              </a:r>
              <a:endParaRPr/>
            </a:p>
          </p:txBody>
        </p:sp>
      </p:grpSp>
      <p:sp>
        <p:nvSpPr>
          <p:cNvPr id="795" name="Shape 795"/>
          <p:cNvSpPr/>
          <p:nvPr/>
        </p:nvSpPr>
        <p:spPr>
          <a:xfrm>
            <a:off x="971301" y="3988145"/>
            <a:ext cx="4601496" cy="659480"/>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00">
                <a:solidFill>
                  <a:schemeClr val="dk1"/>
                </a:solidFill>
                <a:latin typeface="Calibri"/>
                <a:ea typeface="Calibri"/>
                <a:cs typeface="Calibri"/>
                <a:sym typeface="Calibri"/>
              </a:rPr>
              <a:t>The one that in its design considers the interests and the differentiated needs of women and men and seeks to close the gaps of inequality</a:t>
            </a:r>
            <a:endParaRPr/>
          </a:p>
        </p:txBody>
      </p:sp>
      <p:grpSp>
        <p:nvGrpSpPr>
          <p:cNvPr id="796" name="Shape 796"/>
          <p:cNvGrpSpPr/>
          <p:nvPr/>
        </p:nvGrpSpPr>
        <p:grpSpPr>
          <a:xfrm>
            <a:off x="128591" y="59202"/>
            <a:ext cx="6041020" cy="1456308"/>
            <a:chOff x="61718" y="0"/>
            <a:chExt cx="6041020" cy="1456308"/>
          </a:xfrm>
        </p:grpSpPr>
        <p:sp>
          <p:nvSpPr>
            <p:cNvPr id="797" name="Shape 797"/>
            <p:cNvSpPr/>
            <p:nvPr/>
          </p:nvSpPr>
          <p:spPr>
            <a:xfrm>
              <a:off x="61718" y="0"/>
              <a:ext cx="6041020" cy="1456308"/>
            </a:xfrm>
            <a:custGeom>
              <a:pathLst>
                <a:path extrusionOk="0" h="120000" w="120000">
                  <a:moveTo>
                    <a:pt x="0" y="50000"/>
                  </a:moveTo>
                  <a:lnTo>
                    <a:pt x="14464" y="0"/>
                  </a:lnTo>
                  <a:lnTo>
                    <a:pt x="14464"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5536" y="40000"/>
                  </a:lnTo>
                  <a:lnTo>
                    <a:pt x="105536" y="20000"/>
                  </a:lnTo>
                  <a:lnTo>
                    <a:pt x="120000" y="70000"/>
                  </a:lnTo>
                  <a:lnTo>
                    <a:pt x="105536" y="120000"/>
                  </a:lnTo>
                  <a:lnTo>
                    <a:pt x="105536" y="100000"/>
                  </a:lnTo>
                  <a:lnTo>
                    <a:pt x="60000" y="100000"/>
                  </a:lnTo>
                  <a:cubicBezTo>
                    <a:pt x="57929" y="100000"/>
                    <a:pt x="56250" y="97762"/>
                    <a:pt x="56250" y="95000"/>
                  </a:cubicBezTo>
                  <a:lnTo>
                    <a:pt x="56250" y="80000"/>
                  </a:lnTo>
                  <a:lnTo>
                    <a:pt x="14464" y="80000"/>
                  </a:lnTo>
                  <a:lnTo>
                    <a:pt x="14464"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14464" y="0"/>
                  </a:lnTo>
                  <a:lnTo>
                    <a:pt x="14464"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5536" y="40000"/>
                  </a:lnTo>
                  <a:lnTo>
                    <a:pt x="105536" y="20000"/>
                  </a:lnTo>
                  <a:lnTo>
                    <a:pt x="120000" y="70000"/>
                  </a:lnTo>
                  <a:lnTo>
                    <a:pt x="105536" y="120000"/>
                  </a:lnTo>
                  <a:lnTo>
                    <a:pt x="105536" y="100000"/>
                  </a:lnTo>
                  <a:lnTo>
                    <a:pt x="60000" y="100000"/>
                  </a:lnTo>
                  <a:cubicBezTo>
                    <a:pt x="57929" y="100000"/>
                    <a:pt x="56250" y="97762"/>
                    <a:pt x="56250" y="95000"/>
                  </a:cubicBezTo>
                  <a:lnTo>
                    <a:pt x="56250" y="80000"/>
                  </a:lnTo>
                  <a:lnTo>
                    <a:pt x="14464" y="80000"/>
                  </a:lnTo>
                  <a:lnTo>
                    <a:pt x="14464" y="100000"/>
                  </a:lnTo>
                  <a:close/>
                  <a:moveTo>
                    <a:pt x="63750" y="25000"/>
                  </a:moveTo>
                  <a:lnTo>
                    <a:pt x="63750" y="40000"/>
                  </a:lnTo>
                  <a:moveTo>
                    <a:pt x="56250" y="35000"/>
                  </a:moveTo>
                  <a:lnTo>
                    <a:pt x="56250" y="80000"/>
                  </a:lnTo>
                </a:path>
              </a:pathLst>
            </a:cu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8" name="Shape 798"/>
            <p:cNvSpPr/>
            <p:nvPr/>
          </p:nvSpPr>
          <p:spPr>
            <a:xfrm>
              <a:off x="775088" y="249573"/>
              <a:ext cx="1975382" cy="71359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9" name="Shape 799"/>
            <p:cNvSpPr txBox="1"/>
            <p:nvPr/>
          </p:nvSpPr>
          <p:spPr>
            <a:xfrm>
              <a:off x="775088" y="249573"/>
              <a:ext cx="1975382" cy="713590"/>
            </a:xfrm>
            <a:prstGeom prst="rect">
              <a:avLst/>
            </a:prstGeom>
            <a:noFill/>
            <a:ln>
              <a:noFill/>
            </a:ln>
          </p:spPr>
          <p:txBody>
            <a:bodyPr anchorCtr="0" anchor="ctr" bIns="53325" lIns="0" spcFirstLastPara="1" rIns="0" wrap="square" tIns="49775">
              <a:noAutofit/>
            </a:bodyPr>
            <a:lstStyle/>
            <a:p>
              <a:pPr indent="0" lvl="0" marL="0" marR="0" rtl="0" algn="ctr">
                <a:lnSpc>
                  <a:spcPct val="100000"/>
                </a:lnSpc>
                <a:spcBef>
                  <a:spcPts val="0"/>
                </a:spcBef>
                <a:spcAft>
                  <a:spcPts val="0"/>
                </a:spcAft>
                <a:buClr>
                  <a:schemeClr val="lt1"/>
                </a:buClr>
                <a:buSzPts val="1400"/>
                <a:buFont typeface="Calibri"/>
                <a:buNone/>
              </a:pPr>
              <a:r>
                <a:rPr b="0" i="0" lang="en-US" sz="1400">
                  <a:solidFill>
                    <a:schemeClr val="lt1"/>
                  </a:solidFill>
                  <a:latin typeface="Calibri"/>
                  <a:ea typeface="Calibri"/>
                  <a:cs typeface="Calibri"/>
                  <a:sym typeface="Calibri"/>
                </a:rPr>
                <a:t>Traditional budgets measure the resources consumed</a:t>
              </a:r>
              <a:endParaRPr/>
            </a:p>
          </p:txBody>
        </p:sp>
        <p:sp>
          <p:nvSpPr>
            <p:cNvPr id="800" name="Shape 800"/>
            <p:cNvSpPr/>
            <p:nvPr/>
          </p:nvSpPr>
          <p:spPr>
            <a:xfrm>
              <a:off x="2893448" y="490610"/>
              <a:ext cx="2953094" cy="71359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1" name="Shape 801"/>
            <p:cNvSpPr txBox="1"/>
            <p:nvPr/>
          </p:nvSpPr>
          <p:spPr>
            <a:xfrm>
              <a:off x="2893448" y="490610"/>
              <a:ext cx="2953094" cy="713590"/>
            </a:xfrm>
            <a:prstGeom prst="rect">
              <a:avLst/>
            </a:prstGeom>
            <a:noFill/>
            <a:ln>
              <a:noFill/>
            </a:ln>
          </p:spPr>
          <p:txBody>
            <a:bodyPr anchorCtr="0" anchor="ctr" bIns="41900" lIns="0" spcFirstLastPara="1" rIns="0" wrap="square" tIns="39100">
              <a:noAutofit/>
            </a:bodyPr>
            <a:lstStyle/>
            <a:p>
              <a:pPr indent="0" lvl="0" marL="0" marR="0" rtl="0" algn="ctr">
                <a:lnSpc>
                  <a:spcPct val="90000"/>
                </a:lnSpc>
                <a:spcBef>
                  <a:spcPts val="0"/>
                </a:spcBef>
                <a:spcAft>
                  <a:spcPts val="0"/>
                </a:spcAft>
                <a:buClr>
                  <a:schemeClr val="lt1"/>
                </a:buClr>
                <a:buSzPts val="1100"/>
                <a:buFont typeface="Calibri"/>
                <a:buNone/>
              </a:pPr>
              <a:r>
                <a:rPr b="1" lang="en-US" sz="1100">
                  <a:solidFill>
                    <a:schemeClr val="lt1"/>
                  </a:solidFill>
                  <a:latin typeface="Calibri"/>
                  <a:ea typeface="Calibri"/>
                  <a:cs typeface="Calibri"/>
                  <a:sym typeface="Calibri"/>
                </a:rPr>
                <a:t>Result-Based Budget  </a:t>
              </a:r>
              <a:r>
                <a:rPr b="0" lang="en-US" sz="1100">
                  <a:solidFill>
                    <a:schemeClr val="lt1"/>
                  </a:solidFill>
                  <a:latin typeface="Calibri"/>
                  <a:ea typeface="Calibri"/>
                  <a:cs typeface="Calibri"/>
                  <a:sym typeface="Calibri"/>
                </a:rPr>
                <a:t>measures the production of public goods and services, and the impact they generate in society, taking into account objectives and targets</a:t>
              </a:r>
              <a:endParaRPr/>
            </a:p>
          </p:txBody>
        </p:sp>
      </p:grpSp>
      <p:grpSp>
        <p:nvGrpSpPr>
          <p:cNvPr id="802" name="Shape 802"/>
          <p:cNvGrpSpPr/>
          <p:nvPr/>
        </p:nvGrpSpPr>
        <p:grpSpPr>
          <a:xfrm>
            <a:off x="6264747" y="86724"/>
            <a:ext cx="3664374" cy="1241725"/>
            <a:chOff x="793577" y="41933"/>
            <a:chExt cx="3664374" cy="1241725"/>
          </a:xfrm>
        </p:grpSpPr>
        <p:sp>
          <p:nvSpPr>
            <p:cNvPr id="803" name="Shape 803"/>
            <p:cNvSpPr/>
            <p:nvPr/>
          </p:nvSpPr>
          <p:spPr>
            <a:xfrm rot="5400000">
              <a:off x="1886723" y="122384"/>
              <a:ext cx="1237715" cy="1076812"/>
            </a:xfrm>
            <a:prstGeom prst="hexagon">
              <a:avLst>
                <a:gd fmla="val 25000" name="adj"/>
                <a:gd fmla="val 115470" name="vf"/>
              </a:avLst>
            </a:prstGeom>
            <a:solidFill>
              <a:schemeClr val="lt1"/>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4" name="Shape 804"/>
            <p:cNvSpPr txBox="1"/>
            <p:nvPr/>
          </p:nvSpPr>
          <p:spPr>
            <a:xfrm>
              <a:off x="2134977" y="234810"/>
              <a:ext cx="741206" cy="851961"/>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1" lang="en-US" sz="1000">
                  <a:solidFill>
                    <a:schemeClr val="lt1"/>
                  </a:solidFill>
                  <a:latin typeface="Calibri"/>
                  <a:ea typeface="Calibri"/>
                  <a:cs typeface="Calibri"/>
                  <a:sym typeface="Calibri"/>
                </a:rPr>
                <a:t>SDG Indicators</a:t>
              </a:r>
              <a:br>
                <a:rPr b="1" lang="en-US" sz="1000">
                  <a:solidFill>
                    <a:schemeClr val="lt1"/>
                  </a:solidFill>
                  <a:latin typeface="Calibri"/>
                  <a:ea typeface="Calibri"/>
                  <a:cs typeface="Calibri"/>
                  <a:sym typeface="Calibri"/>
                </a:rPr>
              </a:br>
              <a:r>
                <a:rPr b="1" lang="en-US" sz="1000">
                  <a:solidFill>
                    <a:schemeClr val="lt1"/>
                  </a:solidFill>
                  <a:latin typeface="Calibri"/>
                  <a:ea typeface="Calibri"/>
                  <a:cs typeface="Calibri"/>
                  <a:sym typeface="Calibri"/>
                </a:rPr>
                <a:t>All</a:t>
              </a:r>
              <a:br>
                <a:rPr b="1" lang="en-US" sz="1000">
                  <a:solidFill>
                    <a:schemeClr val="lt1"/>
                  </a:solidFill>
                  <a:latin typeface="Calibri"/>
                  <a:ea typeface="Calibri"/>
                  <a:cs typeface="Calibri"/>
                  <a:sym typeface="Calibri"/>
                </a:rPr>
              </a:br>
              <a:r>
                <a:rPr b="1" lang="en-US" sz="1000">
                  <a:solidFill>
                    <a:schemeClr val="lt1"/>
                  </a:solidFill>
                  <a:latin typeface="Calibri"/>
                  <a:ea typeface="Calibri"/>
                  <a:cs typeface="Calibri"/>
                  <a:sym typeface="Calibri"/>
                </a:rPr>
                <a:t>Emphasis on objectives 5 and 11</a:t>
              </a:r>
              <a:endParaRPr/>
            </a:p>
          </p:txBody>
        </p:sp>
        <p:sp>
          <p:nvSpPr>
            <p:cNvPr id="805" name="Shape 805"/>
            <p:cNvSpPr/>
            <p:nvPr/>
          </p:nvSpPr>
          <p:spPr>
            <a:xfrm>
              <a:off x="3076662" y="289475"/>
              <a:ext cx="1381290" cy="742629"/>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6" name="Shape 806"/>
            <p:cNvSpPr/>
            <p:nvPr/>
          </p:nvSpPr>
          <p:spPr>
            <a:xfrm rot="5400000">
              <a:off x="713126" y="126394"/>
              <a:ext cx="1237715" cy="1076812"/>
            </a:xfrm>
            <a:prstGeom prst="hexagon">
              <a:avLst>
                <a:gd fmla="val 25000" name="adj"/>
                <a:gd fmla="val 115470" name="vf"/>
              </a:avLst>
            </a:prstGeom>
            <a:blipFill rotWithShape="0">
              <a:blip r:embed="rId5">
                <a:alphaModFix/>
              </a:blip>
              <a:stretch>
                <a:fillRect b="0" l="0" r="0" t="0"/>
              </a:stretch>
            </a:blip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7" name="Shape 807"/>
            <p:cNvSpPr txBox="1"/>
            <p:nvPr/>
          </p:nvSpPr>
          <p:spPr>
            <a:xfrm>
              <a:off x="961380" y="238820"/>
              <a:ext cx="741206" cy="8519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grpSp>
      <p:sp>
        <p:nvSpPr>
          <p:cNvPr id="808" name="Shape 808"/>
          <p:cNvSpPr txBox="1"/>
          <p:nvPr/>
        </p:nvSpPr>
        <p:spPr>
          <a:xfrm>
            <a:off x="9705343" y="1620468"/>
            <a:ext cx="2433961" cy="6740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050">
                <a:solidFill>
                  <a:schemeClr val="dk1"/>
                </a:solidFill>
                <a:latin typeface="Calibri"/>
                <a:ea typeface="Calibri"/>
                <a:cs typeface="Calibri"/>
                <a:sym typeface="Calibri"/>
              </a:rPr>
              <a:t>They examine whether the regulatory framework and the strategies that the government implements are adequate and effective to guarantee each right.</a:t>
            </a:r>
            <a:endParaRPr/>
          </a:p>
        </p:txBody>
      </p:sp>
      <p:sp>
        <p:nvSpPr>
          <p:cNvPr id="809" name="Shape 809"/>
          <p:cNvSpPr txBox="1"/>
          <p:nvPr/>
        </p:nvSpPr>
        <p:spPr>
          <a:xfrm>
            <a:off x="9736599" y="2424763"/>
            <a:ext cx="234728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They measure the quality and magnitude of the government's institutional, financial and budgetary efforts to implement the protected rights.</a:t>
            </a:r>
            <a:endParaRPr/>
          </a:p>
        </p:txBody>
      </p:sp>
      <p:sp>
        <p:nvSpPr>
          <p:cNvPr id="810" name="Shape 810"/>
          <p:cNvSpPr txBox="1"/>
          <p:nvPr/>
        </p:nvSpPr>
        <p:spPr>
          <a:xfrm>
            <a:off x="9705343" y="3251286"/>
            <a:ext cx="2378541"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They measure the real impact of strategies, programs, and government interventions in the area of equal rights guarantees.</a:t>
            </a:r>
            <a:endParaRPr/>
          </a:p>
        </p:txBody>
      </p:sp>
      <p:pic>
        <p:nvPicPr>
          <p:cNvPr id="811" name="Shape 811"/>
          <p:cNvPicPr preferRelativeResize="0"/>
          <p:nvPr/>
        </p:nvPicPr>
        <p:blipFill rotWithShape="1">
          <a:blip r:embed="rId6">
            <a:alphaModFix/>
          </a:blip>
          <a:srcRect b="0" l="0" r="0" t="0"/>
          <a:stretch/>
        </p:blipFill>
        <p:spPr>
          <a:xfrm>
            <a:off x="9592136" y="5705269"/>
            <a:ext cx="2247776" cy="10103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Shape 817"/>
          <p:cNvSpPr txBox="1"/>
          <p:nvPr>
            <p:ph type="title"/>
          </p:nvPr>
        </p:nvSpPr>
        <p:spPr>
          <a:xfrm>
            <a:off x="1139109" y="626675"/>
            <a:ext cx="9952443" cy="7069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Countries and regions that apply the Management for Results in the design in governmental programmatic-budgetary</a:t>
            </a:r>
            <a:endParaRPr b="1" i="0" sz="2400" u="none" cap="none" strike="noStrike">
              <a:solidFill>
                <a:schemeClr val="dk1"/>
              </a:solidFill>
              <a:latin typeface="Calibri"/>
              <a:ea typeface="Calibri"/>
              <a:cs typeface="Calibri"/>
              <a:sym typeface="Calibri"/>
            </a:endParaRPr>
          </a:p>
        </p:txBody>
      </p:sp>
      <p:graphicFrame>
        <p:nvGraphicFramePr>
          <p:cNvPr id="818" name="Shape 818"/>
          <p:cNvGraphicFramePr/>
          <p:nvPr/>
        </p:nvGraphicFramePr>
        <p:xfrm>
          <a:off x="1033152" y="1436913"/>
          <a:ext cx="3000000" cy="3000000"/>
        </p:xfrm>
        <a:graphic>
          <a:graphicData uri="http://schemas.openxmlformats.org/drawingml/2006/table">
            <a:tbl>
              <a:tblPr bandRow="1" firstRow="1">
                <a:noFill/>
                <a:tableStyleId>{C99DA75F-B943-4599-90BF-4CE21695892C}</a:tableStyleId>
              </a:tblPr>
              <a:tblGrid>
                <a:gridCol w="1433425"/>
                <a:gridCol w="1433425"/>
                <a:gridCol w="1575200"/>
                <a:gridCol w="1291675"/>
                <a:gridCol w="1433425"/>
                <a:gridCol w="1433425"/>
                <a:gridCol w="1576575"/>
              </a:tblGrid>
              <a:tr h="406125">
                <a:tc gridSpan="4">
                  <a:txBody>
                    <a:bodyPr>
                      <a:noAutofit/>
                    </a:bodyPr>
                    <a:lstStyle/>
                    <a:p>
                      <a:pPr indent="0" lvl="0" marL="0" marR="0" rtl="0" algn="ctr">
                        <a:lnSpc>
                          <a:spcPct val="100000"/>
                        </a:lnSpc>
                        <a:spcBef>
                          <a:spcPts val="0"/>
                        </a:spcBef>
                        <a:spcAft>
                          <a:spcPts val="0"/>
                        </a:spcAft>
                        <a:buNone/>
                      </a:pPr>
                      <a:r>
                        <a:rPr lang="en-US" sz="1400" u="none" cap="none" strike="noStrike"/>
                        <a:t>Latin America and the Caribbean</a:t>
                      </a:r>
                      <a:endParaRPr sz="1400" u="none" cap="none" strike="noStrike">
                        <a:latin typeface="Calibri"/>
                        <a:ea typeface="Calibri"/>
                        <a:cs typeface="Calibri"/>
                        <a:sym typeface="Calibri"/>
                      </a:endParaRPr>
                    </a:p>
                  </a:txBody>
                  <a:tcPr marT="45725" marB="45725" marR="91450" marL="91450" anchor="ctr"/>
                </a:tc>
                <a:tc hMerge="1"/>
                <a:tc hMerge="1"/>
                <a:tc hMerge="1"/>
                <a:tc rowSpan="2">
                  <a:txBody>
                    <a:bodyPr>
                      <a:noAutofit/>
                    </a:bodyPr>
                    <a:lstStyle/>
                    <a:p>
                      <a:pPr indent="0" lvl="0" marL="0" marR="0" rtl="0" algn="ctr">
                        <a:lnSpc>
                          <a:spcPct val="100000"/>
                        </a:lnSpc>
                        <a:spcBef>
                          <a:spcPts val="0"/>
                        </a:spcBef>
                        <a:spcAft>
                          <a:spcPts val="0"/>
                        </a:spcAft>
                        <a:buNone/>
                      </a:pPr>
                      <a:r>
                        <a:rPr lang="en-US" sz="1400" u="none" cap="none" strike="noStrike"/>
                        <a:t>Europe</a:t>
                      </a:r>
                      <a:endParaRPr sz="1400" u="none" cap="none" strike="noStrike">
                        <a:latin typeface="Calibri"/>
                        <a:ea typeface="Calibri"/>
                        <a:cs typeface="Calibri"/>
                        <a:sym typeface="Calibri"/>
                      </a:endParaRPr>
                    </a:p>
                  </a:txBody>
                  <a:tcPr marT="45725" marB="45725" marR="91450" marL="91450" anchor="ctr"/>
                </a:tc>
                <a:tc rowSpan="2">
                  <a:txBody>
                    <a:bodyPr>
                      <a:noAutofit/>
                    </a:bodyPr>
                    <a:lstStyle/>
                    <a:p>
                      <a:pPr indent="0" lvl="0" marL="0" marR="0" rtl="0" algn="ctr">
                        <a:lnSpc>
                          <a:spcPct val="100000"/>
                        </a:lnSpc>
                        <a:spcBef>
                          <a:spcPts val="0"/>
                        </a:spcBef>
                        <a:spcAft>
                          <a:spcPts val="0"/>
                        </a:spcAft>
                        <a:buNone/>
                      </a:pPr>
                      <a:r>
                        <a:rPr lang="en-US" sz="1400" u="none" cap="none" strike="noStrike"/>
                        <a:t>North America</a:t>
                      </a:r>
                      <a:endParaRPr sz="1400" u="none" cap="none" strike="noStrike">
                        <a:latin typeface="Calibri"/>
                        <a:ea typeface="Calibri"/>
                        <a:cs typeface="Calibri"/>
                        <a:sym typeface="Calibri"/>
                      </a:endParaRPr>
                    </a:p>
                  </a:txBody>
                  <a:tcPr marT="45725" marB="45725" marR="91450" marL="91450" anchor="ctr"/>
                </a:tc>
                <a:tc rowSpan="2">
                  <a:txBody>
                    <a:bodyPr>
                      <a:noAutofit/>
                    </a:bodyPr>
                    <a:lstStyle/>
                    <a:p>
                      <a:pPr indent="0" lvl="0" marL="0" marR="0" rtl="0" algn="ctr">
                        <a:lnSpc>
                          <a:spcPct val="100000"/>
                        </a:lnSpc>
                        <a:spcBef>
                          <a:spcPts val="0"/>
                        </a:spcBef>
                        <a:spcAft>
                          <a:spcPts val="0"/>
                        </a:spcAft>
                        <a:buNone/>
                      </a:pPr>
                      <a:r>
                        <a:rPr lang="en-US" sz="1400" u="none" cap="none" strike="noStrike"/>
                        <a:t>Africa</a:t>
                      </a:r>
                      <a:endParaRPr sz="1400" u="none" cap="none" strike="noStrike">
                        <a:latin typeface="Calibri"/>
                        <a:ea typeface="Calibri"/>
                        <a:cs typeface="Calibri"/>
                        <a:sym typeface="Calibri"/>
                      </a:endParaRPr>
                    </a:p>
                  </a:txBody>
                  <a:tcPr marT="45725" marB="45725" marR="91450" marL="91450" anchor="ctr"/>
                </a:tc>
              </a:tr>
              <a:tr h="406125">
                <a:tc>
                  <a:txBody>
                    <a:bodyPr>
                      <a:noAutofit/>
                    </a:bodyPr>
                    <a:lstStyle/>
                    <a:p>
                      <a:pPr indent="0" lvl="0" marL="0" marR="0" rtl="0" algn="ctr">
                        <a:lnSpc>
                          <a:spcPct val="100000"/>
                        </a:lnSpc>
                        <a:spcBef>
                          <a:spcPts val="0"/>
                        </a:spcBef>
                        <a:spcAft>
                          <a:spcPts val="0"/>
                        </a:spcAft>
                        <a:buNone/>
                      </a:pPr>
                      <a:r>
                        <a:rPr lang="en-US" sz="1400" u="none" cap="none" strike="noStrike"/>
                        <a:t>North America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Central America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South America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Caribbean</a:t>
                      </a:r>
                      <a:endParaRPr sz="1400" u="none" cap="none" strike="noStrike">
                        <a:latin typeface="Calibri"/>
                        <a:ea typeface="Calibri"/>
                        <a:cs typeface="Calibri"/>
                        <a:sym typeface="Calibri"/>
                      </a:endParaRPr>
                    </a:p>
                  </a:txBody>
                  <a:tcPr marT="45725" marB="45725" marR="91450" marL="91450" anchor="ctr"/>
                </a:tc>
                <a:tc vMerge="1"/>
                <a:tc vMerge="1"/>
                <a:tc vMerge="1"/>
              </a:tr>
              <a:tr h="300425">
                <a:tc>
                  <a:txBody>
                    <a:bodyPr>
                      <a:noAutofit/>
                    </a:bodyPr>
                    <a:lstStyle/>
                    <a:p>
                      <a:pPr indent="0" lvl="0" marL="0" marR="0" rtl="0" algn="ctr">
                        <a:lnSpc>
                          <a:spcPct val="100000"/>
                        </a:lnSpc>
                        <a:spcBef>
                          <a:spcPts val="0"/>
                        </a:spcBef>
                        <a:spcAft>
                          <a:spcPts val="0"/>
                        </a:spcAft>
                        <a:buNone/>
                      </a:pPr>
                      <a:r>
                        <a:rPr lang="en-US" sz="1400" u="none" cap="none" strike="noStrike"/>
                        <a:t>México</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Belize</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Argentina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Bahamas</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Germany</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United States</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Burkina Faso</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Costa Rica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Brazil</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Barbados</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Austria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Canada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Cabo Verde</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Guatemala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Chile</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Guyana</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Denmark</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Comoros</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Honduras</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Colombia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Haiti</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Finland</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b="1" lang="en-US" sz="1400" u="none" cap="none" strike="noStrike">
                          <a:solidFill>
                            <a:schemeClr val="lt1"/>
                          </a:solidFill>
                        </a:rPr>
                        <a:t>Asia</a:t>
                      </a:r>
                      <a:endParaRPr b="1" sz="1400" u="none" cap="none" strike="noStrike">
                        <a:solidFill>
                          <a:schemeClr val="lt1"/>
                        </a:solidFill>
                        <a:latin typeface="Calibri"/>
                        <a:ea typeface="Calibri"/>
                        <a:cs typeface="Calibri"/>
                        <a:sym typeface="Calibri"/>
                      </a:endParaRPr>
                    </a:p>
                  </a:txBody>
                  <a:tcPr marT="45725" marB="45725" marR="91450" marL="91450" anchor="ctr">
                    <a:solidFill>
                      <a:schemeClr val="accent1"/>
                    </a:solidFill>
                  </a:tcPr>
                </a:tc>
                <a:tc>
                  <a:txBody>
                    <a:bodyPr>
                      <a:noAutofit/>
                    </a:bodyPr>
                    <a:lstStyle/>
                    <a:p>
                      <a:pPr indent="0" lvl="0" marL="0" marR="0" rtl="0" algn="ctr">
                        <a:lnSpc>
                          <a:spcPct val="100000"/>
                        </a:lnSpc>
                        <a:spcBef>
                          <a:spcPts val="0"/>
                        </a:spcBef>
                        <a:spcAft>
                          <a:spcPts val="0"/>
                        </a:spcAft>
                        <a:buNone/>
                      </a:pPr>
                      <a:r>
                        <a:rPr lang="en-US" sz="1400" u="none" cap="none" strike="noStrike"/>
                        <a:t>Cote d'Ivoire</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Nicaragua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Ecuador</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Jamaica</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Francie</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Korea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Gambia</a:t>
                      </a:r>
                      <a:endParaRPr b="0" i="0" sz="1400" u="none" cap="none" strike="noStrike">
                        <a:solidFill>
                          <a:srgbClr val="000000"/>
                        </a:solidFill>
                        <a:latin typeface="Calibri"/>
                        <a:ea typeface="Calibri"/>
                        <a:cs typeface="Calibri"/>
                        <a:sym typeface="Calibri"/>
                      </a:endParaRPr>
                    </a:p>
                  </a:txBody>
                  <a:tcPr marT="6350" marB="0" marR="6350" marL="6350" anchor="ctr"/>
                </a:tc>
              </a:tr>
              <a:tr h="500700">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Panamá</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Paraguay</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Republic Dominican</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Netherlands</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Turkey</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Kenia</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El Salvador</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Peru</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Surinam</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United Kingdom</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Mali</a:t>
                      </a:r>
                      <a:endParaRPr b="0" i="0" sz="1400" u="none" cap="none" strike="noStrike">
                        <a:solidFill>
                          <a:srgbClr val="000000"/>
                        </a:solidFill>
                        <a:latin typeface="Calibri"/>
                        <a:ea typeface="Calibri"/>
                        <a:cs typeface="Calibri"/>
                        <a:sym typeface="Calibri"/>
                      </a:endParaRPr>
                    </a:p>
                  </a:txBody>
                  <a:tcPr marT="6350" marB="0" marR="6350" marL="6350" anchor="ctr"/>
                </a:tc>
              </a:tr>
              <a:tr h="500700">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Uruguay</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Trinidad y Tobago</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Sweden </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Morocco</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Switzerland</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Namibia</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Senegal</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European Union</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Tanzania</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gridSpan="4" rowSpan="2">
                  <a:txBody>
                    <a:bodyPr>
                      <a:noAutofit/>
                    </a:bodyPr>
                    <a:lstStyle/>
                    <a:p>
                      <a:pPr indent="0" lvl="0" marL="0" marR="0" rtl="0" algn="l">
                        <a:lnSpc>
                          <a:spcPct val="100000"/>
                        </a:lnSpc>
                        <a:spcBef>
                          <a:spcPts val="0"/>
                        </a:spcBef>
                        <a:spcAft>
                          <a:spcPts val="0"/>
                        </a:spcAft>
                        <a:buNone/>
                      </a:pPr>
                      <a:r>
                        <a:rPr lang="en-US" sz="1400" u="none" cap="none" strike="noStrike"/>
                        <a:t>Fuentes: Kaufmann, 2015. Escudero 2007. </a:t>
                      </a:r>
                      <a:endParaRPr/>
                    </a:p>
                    <a:p>
                      <a:pPr indent="0" lvl="0" marL="0" marR="0" rtl="0" algn="l">
                        <a:lnSpc>
                          <a:spcPct val="100000"/>
                        </a:lnSpc>
                        <a:spcBef>
                          <a:spcPts val="0"/>
                        </a:spcBef>
                        <a:spcAft>
                          <a:spcPts val="0"/>
                        </a:spcAft>
                        <a:buNone/>
                      </a:pPr>
                      <a:r>
                        <a:rPr lang="en-US" sz="1400" u="none" cap="none" strike="noStrike"/>
                        <a:t>http://idea-international.org/es/logros/index.html</a:t>
                      </a:r>
                      <a:endParaRPr sz="1400" u="none" cap="none" strike="noStrike">
                        <a:latin typeface="Calibri"/>
                        <a:ea typeface="Calibri"/>
                        <a:cs typeface="Calibri"/>
                        <a:sym typeface="Calibri"/>
                      </a:endParaRPr>
                    </a:p>
                  </a:txBody>
                  <a:tcPr marT="45725" marB="45725" marR="91450" marL="91450"/>
                </a:tc>
                <a:tc rowSpan="2" hMerge="1"/>
                <a:tc rowSpan="2" hMerge="1"/>
                <a:tc rowSpan="2" hMerge="1"/>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Uganda</a:t>
                      </a:r>
                      <a:endParaRPr b="0" i="0" sz="1400" u="none" cap="none" strike="noStrike">
                        <a:solidFill>
                          <a:srgbClr val="000000"/>
                        </a:solidFill>
                        <a:latin typeface="Calibri"/>
                        <a:ea typeface="Calibri"/>
                        <a:cs typeface="Calibri"/>
                        <a:sym typeface="Calibri"/>
                      </a:endParaRPr>
                    </a:p>
                  </a:txBody>
                  <a:tcPr marT="6350" marB="0" marR="6350" marL="6350" anchor="ctr"/>
                </a:tc>
              </a:tr>
              <a:tr h="300425">
                <a:tc gridSpan="4" vMerge="1"/>
                <a:tc hMerge="1" vMerge="1"/>
                <a:tc hMerge="1" vMerge="1"/>
                <a:tc hMerge="1" vMerge="1"/>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Zambia</a:t>
                      </a:r>
                      <a:endParaRPr sz="1400" u="none" cap="none" strike="noStrike">
                        <a:latin typeface="Calibri"/>
                        <a:ea typeface="Calibri"/>
                        <a:cs typeface="Calibri"/>
                        <a:sym typeface="Calibri"/>
                      </a:endParaRPr>
                    </a:p>
                  </a:txBody>
                  <a:tcPr marT="45725" marB="45725" marR="91450" marL="9145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2" name="Shape 822"/>
        <p:cNvGrpSpPr/>
        <p:nvPr/>
      </p:nvGrpSpPr>
      <p:grpSpPr>
        <a:xfrm>
          <a:off x="0" y="0"/>
          <a:ext cx="0" cy="0"/>
          <a:chOff x="0" y="0"/>
          <a:chExt cx="0" cy="0"/>
        </a:xfrm>
      </p:grpSpPr>
      <p:sp>
        <p:nvSpPr>
          <p:cNvPr id="823" name="Shape 823"/>
          <p:cNvSpPr txBox="1"/>
          <p:nvPr>
            <p:ph type="title"/>
          </p:nvPr>
        </p:nvSpPr>
        <p:spPr>
          <a:xfrm>
            <a:off x="375063" y="255988"/>
            <a:ext cx="10744494" cy="5730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Approaches to the inclusion of women in development, their evolution over time and their present coexistence</a:t>
            </a:r>
            <a:endParaRPr/>
          </a:p>
        </p:txBody>
      </p:sp>
      <p:sp>
        <p:nvSpPr>
          <p:cNvPr id="824" name="Shape 824"/>
          <p:cNvSpPr txBox="1"/>
          <p:nvPr>
            <p:ph idx="1" type="body"/>
          </p:nvPr>
        </p:nvSpPr>
        <p:spPr>
          <a:xfrm>
            <a:off x="375062" y="995620"/>
            <a:ext cx="3626922" cy="556757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1750"/>
              <a:buFont typeface="Arial"/>
              <a:buChar char="•"/>
            </a:pPr>
            <a:r>
              <a:rPr b="1" i="0" lang="en-US" sz="1750" u="none" cap="none" strike="noStrike">
                <a:solidFill>
                  <a:schemeClr val="dk1"/>
                </a:solidFill>
                <a:latin typeface="Calibri"/>
                <a:ea typeface="Calibri"/>
                <a:cs typeface="Calibri"/>
                <a:sym typeface="Calibri"/>
              </a:rPr>
              <a:t>Policies Neutral to Gender.- </a:t>
            </a:r>
            <a:r>
              <a:rPr b="0" i="0" lang="en-US" sz="1750" u="none" cap="none" strike="noStrike">
                <a:solidFill>
                  <a:schemeClr val="dk1"/>
                </a:solidFill>
                <a:latin typeface="Calibri"/>
                <a:ea typeface="Calibri"/>
                <a:cs typeface="Calibri"/>
                <a:sym typeface="Calibri"/>
              </a:rPr>
              <a:t>Actions that reproduce gender roles, favor those who control resources.</a:t>
            </a:r>
            <a:endParaRPr/>
          </a:p>
          <a:p>
            <a:pPr indent="-228600" lvl="0" marL="228600" marR="0" rtl="0" algn="l">
              <a:lnSpc>
                <a:spcPct val="110000"/>
              </a:lnSpc>
              <a:spcBef>
                <a:spcPts val="900"/>
              </a:spcBef>
              <a:spcAft>
                <a:spcPts val="0"/>
              </a:spcAft>
              <a:buClr>
                <a:schemeClr val="dk1"/>
              </a:buClr>
              <a:buSzPts val="1750"/>
              <a:buFont typeface="Arial"/>
              <a:buChar char="•"/>
            </a:pPr>
            <a:r>
              <a:rPr b="1" i="0" lang="en-US" sz="1750" u="none" cap="none" strike="noStrike">
                <a:solidFill>
                  <a:schemeClr val="dk1"/>
                </a:solidFill>
                <a:latin typeface="Calibri"/>
                <a:ea typeface="Calibri"/>
                <a:cs typeface="Calibri"/>
                <a:sym typeface="Calibri"/>
              </a:rPr>
              <a:t>Policies for Women.- </a:t>
            </a:r>
            <a:r>
              <a:rPr b="0" i="0" lang="en-US" sz="1750" u="none" cap="none" strike="noStrike">
                <a:solidFill>
                  <a:schemeClr val="dk1"/>
                </a:solidFill>
                <a:latin typeface="Calibri"/>
                <a:ea typeface="Calibri"/>
                <a:cs typeface="Calibri"/>
                <a:sym typeface="Calibri"/>
              </a:rPr>
              <a:t>They do not favor transformation and can leave intact the existing distribution of resources and responsibilities.</a:t>
            </a:r>
            <a:endParaRPr/>
          </a:p>
          <a:p>
            <a:pPr indent="-228600" lvl="0" marL="228600" marR="0" rtl="0" algn="l">
              <a:lnSpc>
                <a:spcPct val="110000"/>
              </a:lnSpc>
              <a:spcBef>
                <a:spcPts val="900"/>
              </a:spcBef>
              <a:spcAft>
                <a:spcPts val="0"/>
              </a:spcAft>
              <a:buClr>
                <a:schemeClr val="dk1"/>
              </a:buClr>
              <a:buSzPts val="1750"/>
              <a:buFont typeface="Arial"/>
              <a:buChar char="•"/>
            </a:pPr>
            <a:r>
              <a:rPr b="1" i="0" lang="en-US" sz="1750" u="none" cap="none" strike="noStrike">
                <a:solidFill>
                  <a:schemeClr val="dk1"/>
                </a:solidFill>
                <a:latin typeface="Calibri"/>
                <a:ea typeface="Calibri"/>
                <a:cs typeface="Calibri"/>
                <a:sym typeface="Calibri"/>
              </a:rPr>
              <a:t>Transformative or gender redistributive policies.- </a:t>
            </a:r>
            <a:r>
              <a:rPr b="0" i="0" lang="en-US" sz="1750" u="none" cap="none" strike="noStrike">
                <a:solidFill>
                  <a:schemeClr val="dk1"/>
                </a:solidFill>
                <a:latin typeface="Calibri"/>
                <a:ea typeface="Calibri"/>
                <a:cs typeface="Calibri"/>
                <a:sym typeface="Calibri"/>
              </a:rPr>
              <a:t>They seek to transform power relations. Promote redistribution with criteria of equality in access and control of resources, responsibilities and power</a:t>
            </a:r>
            <a:endParaRPr/>
          </a:p>
        </p:txBody>
      </p:sp>
      <p:graphicFrame>
        <p:nvGraphicFramePr>
          <p:cNvPr id="825" name="Shape 825"/>
          <p:cNvGraphicFramePr/>
          <p:nvPr/>
        </p:nvGraphicFramePr>
        <p:xfrm>
          <a:off x="4215739" y="1056990"/>
          <a:ext cx="3000000" cy="3000000"/>
        </p:xfrm>
        <a:graphic>
          <a:graphicData uri="http://schemas.openxmlformats.org/drawingml/2006/table">
            <a:tbl>
              <a:tblPr bandRow="1" firstRow="1">
                <a:noFill/>
                <a:tableStyleId>{A6DA663F-EDB8-491B-B0FB-8C50E1BCD898}</a:tableStyleId>
              </a:tblPr>
              <a:tblGrid>
                <a:gridCol w="982800"/>
                <a:gridCol w="931325"/>
                <a:gridCol w="1049875"/>
                <a:gridCol w="1117600"/>
                <a:gridCol w="1354675"/>
                <a:gridCol w="2223325"/>
              </a:tblGrid>
              <a:tr h="271650">
                <a:tc rowSpan="2">
                  <a:txBody>
                    <a:bodyPr>
                      <a:noAutofit/>
                    </a:bodyPr>
                    <a:lstStyle/>
                    <a:p>
                      <a:pPr indent="0" lvl="0" marL="0" marR="0" rtl="0" algn="l">
                        <a:spcBef>
                          <a:spcPts val="0"/>
                        </a:spcBef>
                        <a:spcAft>
                          <a:spcPts val="0"/>
                        </a:spcAft>
                        <a:buNone/>
                      </a:pPr>
                      <a:r>
                        <a:rPr lang="en-US" sz="1300" u="none" cap="none" strike="noStrike"/>
                        <a:t>Politics</a:t>
                      </a:r>
                      <a:endParaRPr b="1" sz="1300"/>
                    </a:p>
                  </a:txBody>
                  <a:tcPr marT="45725" marB="45725" marR="91450" marL="91450" anchor="ctr"/>
                </a:tc>
                <a:tc gridSpan="4">
                  <a:txBody>
                    <a:bodyPr>
                      <a:noAutofit/>
                    </a:bodyPr>
                    <a:lstStyle/>
                    <a:p>
                      <a:pPr indent="0" lvl="0" marL="0" marR="0" rtl="0" algn="ctr">
                        <a:spcBef>
                          <a:spcPts val="0"/>
                        </a:spcBef>
                        <a:spcAft>
                          <a:spcPts val="0"/>
                        </a:spcAft>
                        <a:buNone/>
                      </a:pPr>
                      <a:r>
                        <a:rPr lang="en-US" sz="1300"/>
                        <a:t>Women in Development MED – Approaches</a:t>
                      </a:r>
                      <a:endParaRPr/>
                    </a:p>
                  </a:txBody>
                  <a:tcPr marT="45725" marB="45725" marR="91450" marL="91450" anchor="ctr"/>
                </a:tc>
                <a:tc hMerge="1"/>
                <a:tc hMerge="1"/>
                <a:tc hMerge="1"/>
                <a:tc>
                  <a:txBody>
                    <a:bodyPr>
                      <a:noAutofit/>
                    </a:bodyPr>
                    <a:lstStyle/>
                    <a:p>
                      <a:pPr indent="0" lvl="0" marL="0" marR="0" rtl="0" algn="ctr">
                        <a:spcBef>
                          <a:spcPts val="0"/>
                        </a:spcBef>
                        <a:spcAft>
                          <a:spcPts val="0"/>
                        </a:spcAft>
                        <a:buNone/>
                      </a:pPr>
                      <a:r>
                        <a:rPr lang="en-US" sz="1300"/>
                        <a:t>Gender in Development GED</a:t>
                      </a:r>
                      <a:endParaRPr/>
                    </a:p>
                  </a:txBody>
                  <a:tcPr marT="45725" marB="45725" marR="91450" marL="91450" anchor="ctr"/>
                </a:tc>
              </a:tr>
              <a:tr h="275350">
                <a:tc vMerge="1"/>
                <a:tc>
                  <a:txBody>
                    <a:bodyPr>
                      <a:noAutofit/>
                    </a:bodyPr>
                    <a:lstStyle/>
                    <a:p>
                      <a:pPr indent="0" lvl="0" marL="0" marR="0" rtl="0" algn="l">
                        <a:spcBef>
                          <a:spcPts val="0"/>
                        </a:spcBef>
                        <a:spcAft>
                          <a:spcPts val="0"/>
                        </a:spcAft>
                        <a:buNone/>
                      </a:pPr>
                      <a:r>
                        <a:rPr lang="en-US" sz="1300"/>
                        <a:t>Wellness</a:t>
                      </a:r>
                      <a:endParaRPr b="1" sz="1300"/>
                    </a:p>
                  </a:txBody>
                  <a:tcPr marT="45725" marB="45725" marR="91450" marL="91450" anchor="ctr"/>
                </a:tc>
                <a:tc>
                  <a:txBody>
                    <a:bodyPr>
                      <a:noAutofit/>
                    </a:bodyPr>
                    <a:lstStyle/>
                    <a:p>
                      <a:pPr indent="0" lvl="0" marL="0" marR="0" rtl="0" algn="l">
                        <a:spcBef>
                          <a:spcPts val="0"/>
                        </a:spcBef>
                        <a:spcAft>
                          <a:spcPts val="0"/>
                        </a:spcAft>
                        <a:buNone/>
                      </a:pPr>
                      <a:r>
                        <a:rPr lang="en-US" sz="1300"/>
                        <a:t>Anti-Poverty</a:t>
                      </a:r>
                      <a:endParaRPr b="1" sz="1300"/>
                    </a:p>
                  </a:txBody>
                  <a:tcPr marT="45725" marB="45725" marR="91450" marL="91450" anchor="ctr"/>
                </a:tc>
                <a:tc>
                  <a:txBody>
                    <a:bodyPr>
                      <a:noAutofit/>
                    </a:bodyPr>
                    <a:lstStyle/>
                    <a:p>
                      <a:pPr indent="0" lvl="0" marL="0" marR="0" rtl="0" algn="l">
                        <a:lnSpc>
                          <a:spcPct val="100000"/>
                        </a:lnSpc>
                        <a:spcBef>
                          <a:spcPts val="0"/>
                        </a:spcBef>
                        <a:spcAft>
                          <a:spcPts val="0"/>
                        </a:spcAft>
                        <a:buClr>
                          <a:schemeClr val="dk1"/>
                        </a:buClr>
                        <a:buSzPts val="1300"/>
                        <a:buFont typeface="Calibri"/>
                        <a:buNone/>
                      </a:pPr>
                      <a:r>
                        <a:rPr lang="en-US" sz="1300"/>
                        <a:t>Efficiency</a:t>
                      </a:r>
                      <a:endParaRPr b="1" sz="1300"/>
                    </a:p>
                  </a:txBody>
                  <a:tcPr marT="45725" marB="45725" marR="91450" marL="91450" anchor="ctr"/>
                </a:tc>
                <a:tc>
                  <a:txBody>
                    <a:bodyPr>
                      <a:noAutofit/>
                    </a:bodyPr>
                    <a:lstStyle/>
                    <a:p>
                      <a:pPr indent="0" lvl="0" marL="0" marR="0" rtl="0" algn="l">
                        <a:lnSpc>
                          <a:spcPct val="100000"/>
                        </a:lnSpc>
                        <a:spcBef>
                          <a:spcPts val="0"/>
                        </a:spcBef>
                        <a:spcAft>
                          <a:spcPts val="0"/>
                        </a:spcAft>
                        <a:buClr>
                          <a:schemeClr val="dk1"/>
                        </a:buClr>
                        <a:buSzPts val="1300"/>
                        <a:buFont typeface="Calibri"/>
                        <a:buNone/>
                      </a:pPr>
                      <a:r>
                        <a:rPr lang="en-US" sz="1300"/>
                        <a:t>Equity</a:t>
                      </a:r>
                      <a:endParaRPr b="1" sz="1300"/>
                    </a:p>
                  </a:txBody>
                  <a:tcPr marT="45725" marB="45725" marR="91450" marL="91450" anchor="ctr"/>
                </a:tc>
                <a:tc>
                  <a:txBody>
                    <a:bodyPr>
                      <a:noAutofit/>
                    </a:bodyPr>
                    <a:lstStyle/>
                    <a:p>
                      <a:pPr indent="0" lvl="0" marL="0" marR="0" rtl="0" algn="l">
                        <a:lnSpc>
                          <a:spcPct val="100000"/>
                        </a:lnSpc>
                        <a:spcBef>
                          <a:spcPts val="0"/>
                        </a:spcBef>
                        <a:spcAft>
                          <a:spcPts val="0"/>
                        </a:spcAft>
                        <a:buClr>
                          <a:schemeClr val="dk1"/>
                        </a:buClr>
                        <a:buSzPts val="1300"/>
                        <a:buFont typeface="Calibri"/>
                        <a:buNone/>
                      </a:pPr>
                      <a:r>
                        <a:rPr lang="en-US" sz="1300"/>
                        <a:t>Empowerment</a:t>
                      </a:r>
                      <a:endParaRPr b="1" sz="1300"/>
                    </a:p>
                  </a:txBody>
                  <a:tcPr marT="45725" marB="45725" marR="91450" marL="91450" anchor="ctr"/>
                </a:tc>
              </a:tr>
              <a:tr h="246375">
                <a:tc>
                  <a:txBody>
                    <a:bodyPr>
                      <a:noAutofit/>
                    </a:bodyPr>
                    <a:lstStyle/>
                    <a:p>
                      <a:pPr indent="0" lvl="0" marL="0" marR="0" rtl="0" algn="l">
                        <a:spcBef>
                          <a:spcPts val="0"/>
                        </a:spcBef>
                        <a:spcAft>
                          <a:spcPts val="0"/>
                        </a:spcAft>
                        <a:buNone/>
                      </a:pPr>
                      <a:r>
                        <a:t/>
                      </a:r>
                      <a:endParaRPr sz="1100"/>
                    </a:p>
                  </a:txBody>
                  <a:tcPr marT="45725" marB="45725" marR="91450" marL="91450"/>
                </a:tc>
                <a:tc>
                  <a:txBody>
                    <a:bodyPr>
                      <a:noAutofit/>
                    </a:bodyPr>
                    <a:lstStyle/>
                    <a:p>
                      <a:pPr indent="0" lvl="0" marL="0" marR="0" rtl="0" algn="ctr">
                        <a:spcBef>
                          <a:spcPts val="0"/>
                        </a:spcBef>
                        <a:spcAft>
                          <a:spcPts val="0"/>
                        </a:spcAft>
                        <a:buNone/>
                      </a:pPr>
                      <a:r>
                        <a:rPr lang="en-US" sz="1100" u="none" strike="noStrike"/>
                        <a:t>1950-70</a:t>
                      </a:r>
                      <a:endParaRPr b="0" i="0" sz="1100" u="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ctr">
                        <a:spcBef>
                          <a:spcPts val="0"/>
                        </a:spcBef>
                        <a:spcAft>
                          <a:spcPts val="0"/>
                        </a:spcAft>
                        <a:buNone/>
                      </a:pPr>
                      <a:r>
                        <a:rPr lang="en-US" sz="1100" u="none" strike="noStrike"/>
                        <a:t>1970´s</a:t>
                      </a:r>
                      <a:endParaRPr b="0" i="0" sz="1100" u="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ctr">
                        <a:spcBef>
                          <a:spcPts val="0"/>
                        </a:spcBef>
                        <a:spcAft>
                          <a:spcPts val="0"/>
                        </a:spcAft>
                        <a:buNone/>
                      </a:pPr>
                      <a:r>
                        <a:rPr lang="en-US" sz="1100"/>
                        <a:t>1980´s</a:t>
                      </a:r>
                      <a:endParaRPr/>
                    </a:p>
                  </a:txBody>
                  <a:tcPr marT="45725" marB="45725" marR="91450" marL="91450"/>
                </a:tc>
                <a:tc>
                  <a:txBody>
                    <a:bodyPr>
                      <a:noAutofit/>
                    </a:bodyPr>
                    <a:lstStyle/>
                    <a:p>
                      <a:pPr indent="0" lvl="0" marL="0" marR="0" rtl="0" algn="ctr">
                        <a:spcBef>
                          <a:spcPts val="0"/>
                        </a:spcBef>
                        <a:spcAft>
                          <a:spcPts val="0"/>
                        </a:spcAft>
                        <a:buNone/>
                      </a:pPr>
                      <a:r>
                        <a:rPr lang="en-US" sz="1100"/>
                        <a:t>1985</a:t>
                      </a:r>
                      <a:endParaRPr/>
                    </a:p>
                  </a:txBody>
                  <a:tcPr marT="45725" marB="45725" marR="91450" marL="91450"/>
                </a:tc>
                <a:tc>
                  <a:txBody>
                    <a:bodyPr>
                      <a:noAutofit/>
                    </a:bodyPr>
                    <a:lstStyle/>
                    <a:p>
                      <a:pPr indent="0" lvl="0" marL="0" marR="0" rtl="0" algn="ctr">
                        <a:spcBef>
                          <a:spcPts val="0"/>
                        </a:spcBef>
                        <a:spcAft>
                          <a:spcPts val="0"/>
                        </a:spcAft>
                        <a:buNone/>
                      </a:pPr>
                      <a:r>
                        <a:rPr lang="en-US" sz="1100"/>
                        <a:t>Start I 1990</a:t>
                      </a:r>
                      <a:endParaRPr/>
                    </a:p>
                  </a:txBody>
                  <a:tcPr marT="45725" marB="45725" marR="91450" marL="91450"/>
                </a:tc>
              </a:tr>
              <a:tr h="1362300">
                <a:tc>
                  <a:txBody>
                    <a:bodyPr>
                      <a:noAutofit/>
                    </a:bodyPr>
                    <a:lstStyle/>
                    <a:p>
                      <a:pPr indent="0" lvl="0" marL="0" marR="0" rtl="0" algn="l">
                        <a:spcBef>
                          <a:spcPts val="0"/>
                        </a:spcBef>
                        <a:spcAft>
                          <a:spcPts val="0"/>
                        </a:spcAft>
                        <a:buNone/>
                      </a:pPr>
                      <a:r>
                        <a:rPr lang="en-US" sz="1100"/>
                        <a:t>Diagnosis</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Motherhood is the most important role of women in society</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Economic inequality between men and women is not linked to subordination but to poverty</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Women as an "underutilized resource" for the achievement of economic goals.</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Recognizes women as productive agents, but assumes that market and income eliminate unequal power relations between women and men.</a:t>
                      </a:r>
                      <a:endParaRPr/>
                    </a:p>
                  </a:txBody>
                  <a:tcPr marT="45725" marB="45725" marR="91450" marL="91450"/>
                </a:tc>
                <a:tc>
                  <a:txBody>
                    <a:bodyPr>
                      <a:noAutofit/>
                    </a:bodyPr>
                    <a:lstStyle/>
                    <a:p>
                      <a:pPr indent="0" lvl="0" marL="0" marR="0" rtl="0" algn="l">
                        <a:spcBef>
                          <a:spcPts val="0"/>
                        </a:spcBef>
                        <a:spcAft>
                          <a:spcPts val="0"/>
                        </a:spcAft>
                        <a:buNone/>
                      </a:pPr>
                      <a:r>
                        <a:rPr lang="en-US" sz="1100"/>
                        <a:t>The unequal power relations (of class and gender) that do not allow an equitable development and the full participation of women in the fruits of development.</a:t>
                      </a:r>
                      <a:endParaRPr sz="1100"/>
                    </a:p>
                  </a:txBody>
                  <a:tcPr marT="45725" marB="45725" marR="91450" marL="91450"/>
                </a:tc>
              </a:tr>
              <a:tr h="1359325">
                <a:tc>
                  <a:txBody>
                    <a:bodyPr>
                      <a:noAutofit/>
                    </a:bodyPr>
                    <a:lstStyle/>
                    <a:p>
                      <a:pPr indent="0" lvl="0" marL="0" marR="0" rtl="0" algn="l">
                        <a:spcBef>
                          <a:spcPts val="0"/>
                        </a:spcBef>
                        <a:spcAft>
                          <a:spcPts val="0"/>
                        </a:spcAft>
                        <a:buNone/>
                      </a:pPr>
                      <a:r>
                        <a:rPr lang="en-US" sz="1100"/>
                        <a:t>Objetivo</a:t>
                      </a:r>
                      <a:endParaRPr/>
                    </a:p>
                  </a:txBody>
                  <a:tcPr marT="45725" marB="45725" marR="91450" marL="91450"/>
                </a:tc>
                <a:tc>
                  <a:txBody>
                    <a:bodyPr>
                      <a:noAutofit/>
                    </a:bodyPr>
                    <a:lstStyle/>
                    <a:p>
                      <a:pPr indent="0" lvl="0" marL="0" marR="0" rtl="0" algn="l">
                        <a:spcBef>
                          <a:spcPts val="0"/>
                        </a:spcBef>
                        <a:spcAft>
                          <a:spcPts val="0"/>
                        </a:spcAft>
                        <a:buNone/>
                      </a:pPr>
                      <a:r>
                        <a:rPr lang="en-US" sz="1100"/>
                        <a:t>Place the mother-child elations as the unit of attention.</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Help poor women to increase their productivity.</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Increase women's productivity to ensure that development is more efficient and effective</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Address education and employment as basic conditions to increase women's productivity.</a:t>
                      </a:r>
                      <a:endParaRPr/>
                    </a:p>
                  </a:txBody>
                  <a:tcPr marT="45725" marB="45725" marR="91450" marL="91450"/>
                </a:tc>
                <a:tc>
                  <a:txBody>
                    <a:bodyPr>
                      <a:noAutofit/>
                    </a:bodyPr>
                    <a:lstStyle/>
                    <a:p>
                      <a:pPr indent="0" lvl="0" marL="0" marR="0" rtl="0" algn="l">
                        <a:spcBef>
                          <a:spcPts val="0"/>
                        </a:spcBef>
                        <a:spcAft>
                          <a:spcPts val="0"/>
                        </a:spcAft>
                        <a:buNone/>
                      </a:pPr>
                      <a:r>
                        <a:rPr lang="en-US" sz="1100"/>
                        <a:t>Build new economic, political and social structures that eradicate the structures of exploitation and discrimination.</a:t>
                      </a:r>
                      <a:endParaRPr/>
                    </a:p>
                    <a:p>
                      <a:pPr indent="0" lvl="0" marL="0" marR="0" rtl="0" algn="l">
                        <a:spcBef>
                          <a:spcPts val="0"/>
                        </a:spcBef>
                        <a:spcAft>
                          <a:spcPts val="0"/>
                        </a:spcAft>
                        <a:buNone/>
                      </a:pPr>
                      <a:r>
                        <a:rPr lang="en-US" sz="1100"/>
                        <a:t>It questions discrimination and patriarchal power in the various spheres of private and public life.</a:t>
                      </a:r>
                      <a:endParaRPr/>
                    </a:p>
                  </a:txBody>
                  <a:tcPr marT="45725" marB="45725" marR="91450" marL="91450"/>
                </a:tc>
              </a:tr>
              <a:tr h="1496775">
                <a:tc>
                  <a:txBody>
                    <a:bodyPr>
                      <a:noAutofit/>
                    </a:bodyPr>
                    <a:lstStyle/>
                    <a:p>
                      <a:pPr indent="0" lvl="0" marL="0" marR="0" rtl="0" algn="l">
                        <a:spcBef>
                          <a:spcPts val="0"/>
                        </a:spcBef>
                        <a:spcAft>
                          <a:spcPts val="0"/>
                        </a:spcAft>
                        <a:buNone/>
                      </a:pPr>
                      <a:r>
                        <a:rPr lang="en-US" sz="1100"/>
                        <a:t>Programs and services.</a:t>
                      </a:r>
                      <a:endParaRPr/>
                    </a:p>
                  </a:txBody>
                  <a:tcPr marT="45725" marB="45725" marR="91450" marL="91450"/>
                </a:tc>
                <a:tc>
                  <a:txBody>
                    <a:bodyPr>
                      <a:noAutofit/>
                    </a:bodyPr>
                    <a:lstStyle/>
                    <a:p>
                      <a:pPr indent="0" lvl="0" marL="0" marR="0" rtl="0" algn="l">
                        <a:spcBef>
                          <a:spcPts val="0"/>
                        </a:spcBef>
                        <a:spcAft>
                          <a:spcPts val="0"/>
                        </a:spcAft>
                        <a:buNone/>
                      </a:pPr>
                      <a:r>
                        <a:rPr lang="en-US" sz="1100"/>
                        <a:t>Food aid, family planning and nutrition.</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Training for women in technical skills.</a:t>
                      </a:r>
                      <a:endParaRPr/>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100"/>
                        <a:buFont typeface="Calibri"/>
                        <a:buNone/>
                      </a:pPr>
                      <a:r>
                        <a:rPr lang="en-US" sz="1100" u="none" strike="noStrike"/>
                        <a:t>Training for women in technical skills.</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Formation for women.</a:t>
                      </a:r>
                      <a:endParaRPr/>
                    </a:p>
                  </a:txBody>
                  <a:tcPr marT="45725" marB="45725" marR="91450" marL="91450"/>
                </a:tc>
                <a:tc>
                  <a:txBody>
                    <a:bodyPr>
                      <a:noAutofit/>
                    </a:bodyPr>
                    <a:lstStyle/>
                    <a:p>
                      <a:pPr indent="0" lvl="0" marL="0" marR="0" rtl="0" algn="l">
                        <a:spcBef>
                          <a:spcPts val="0"/>
                        </a:spcBef>
                        <a:spcAft>
                          <a:spcPts val="0"/>
                        </a:spcAft>
                        <a:buNone/>
                      </a:pPr>
                      <a:r>
                        <a:rPr b="1" lang="en-US" sz="1100" u="none" strike="noStrike"/>
                        <a:t>Economic autonomy</a:t>
                      </a:r>
                      <a:r>
                        <a:rPr lang="en-US" sz="1100" u="none" strike="noStrike"/>
                        <a:t>: capacity to generate own revenues and control assets and resources.</a:t>
                      </a:r>
                      <a:endParaRPr/>
                    </a:p>
                    <a:p>
                      <a:pPr indent="0" lvl="0" marL="0" marR="0" rtl="0" algn="l">
                        <a:spcBef>
                          <a:spcPts val="0"/>
                        </a:spcBef>
                        <a:spcAft>
                          <a:spcPts val="0"/>
                        </a:spcAft>
                        <a:buNone/>
                      </a:pPr>
                      <a:r>
                        <a:rPr b="1" lang="en-US" sz="1100" u="none" strike="noStrike"/>
                        <a:t>Political autonomy</a:t>
                      </a:r>
                      <a:r>
                        <a:rPr lang="en-US" sz="1100" u="none" strike="noStrike"/>
                        <a:t>: access to decision-making positions under conditions of equality: parity.</a:t>
                      </a:r>
                      <a:endParaRPr/>
                    </a:p>
                    <a:p>
                      <a:pPr indent="0" lvl="0" marL="0" marR="0" rtl="0" algn="l">
                        <a:spcBef>
                          <a:spcPts val="0"/>
                        </a:spcBef>
                        <a:spcAft>
                          <a:spcPts val="0"/>
                        </a:spcAft>
                        <a:buNone/>
                      </a:pPr>
                      <a:r>
                        <a:rPr b="1" lang="en-US" sz="1100" u="none" strike="noStrike"/>
                        <a:t>Physical autonomy</a:t>
                      </a:r>
                      <a:r>
                        <a:rPr lang="en-US" sz="1100" u="none" strike="noStrike"/>
                        <a:t>: the right of women to live a life free of violence.</a:t>
                      </a:r>
                      <a:endParaRPr b="0" sz="1100" u="none" strike="noStrike"/>
                    </a:p>
                  </a:txBody>
                  <a:tcPr marT="45725" marB="45725" marR="91450" marL="9145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sp>
        <p:nvSpPr>
          <p:cNvPr id="830" name="Shape 830"/>
          <p:cNvSpPr txBox="1"/>
          <p:nvPr>
            <p:ph type="title"/>
          </p:nvPr>
        </p:nvSpPr>
        <p:spPr>
          <a:xfrm>
            <a:off x="892746" y="350840"/>
            <a:ext cx="10513168" cy="64928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Practical needs and strategic interests</a:t>
            </a:r>
            <a:endParaRPr/>
          </a:p>
        </p:txBody>
      </p:sp>
      <p:sp>
        <p:nvSpPr>
          <p:cNvPr id="831" name="Shape 8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Noto Sans Symbols"/>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grpSp>
        <p:nvGrpSpPr>
          <p:cNvPr id="832" name="Shape 832"/>
          <p:cNvGrpSpPr/>
          <p:nvPr/>
        </p:nvGrpSpPr>
        <p:grpSpPr>
          <a:xfrm>
            <a:off x="1138152" y="1141747"/>
            <a:ext cx="9782383" cy="2732959"/>
            <a:chOff x="10904" y="-21792"/>
            <a:chExt cx="9782383" cy="2732959"/>
          </a:xfrm>
        </p:grpSpPr>
        <p:sp>
          <p:nvSpPr>
            <p:cNvPr id="833" name="Shape 833"/>
            <p:cNvSpPr/>
            <p:nvPr/>
          </p:nvSpPr>
          <p:spPr>
            <a:xfrm>
              <a:off x="10904" y="-21792"/>
              <a:ext cx="3477378" cy="2678112"/>
            </a:xfrm>
            <a:prstGeom prst="roundRect">
              <a:avLst>
                <a:gd fmla="val 10000" name="adj"/>
              </a:avLst>
            </a:prstGeom>
            <a:gradFill>
              <a:gsLst>
                <a:gs pos="0">
                  <a:schemeClr val="lt1"/>
                </a:gs>
                <a:gs pos="50000">
                  <a:schemeClr val="lt1"/>
                </a:gs>
                <a:gs pos="100000">
                  <a:schemeClr val="lt1"/>
                </a:gs>
              </a:gsLst>
              <a:lin ang="5400000" scaled="0"/>
            </a:gra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4" name="Shape 834"/>
            <p:cNvSpPr txBox="1"/>
            <p:nvPr/>
          </p:nvSpPr>
          <p:spPr>
            <a:xfrm>
              <a:off x="10904" y="-21792"/>
              <a:ext cx="3477378" cy="2678112"/>
            </a:xfrm>
            <a:prstGeom prst="rect">
              <a:avLst/>
            </a:prstGeom>
            <a:noFill/>
            <a:ln>
              <a:noFill/>
            </a:ln>
          </p:spPr>
          <p:txBody>
            <a:bodyPr anchorCtr="0" anchor="t" bIns="91425" lIns="170675" spcFirstLastPara="1" rIns="170675" wrap="square" tIns="170675">
              <a:noAutofit/>
            </a:bodyPr>
            <a:lstStyle/>
            <a:p>
              <a:pPr indent="0" lvl="0" marL="0" marR="0" rtl="0" algn="l">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Solution Attention to practical needs</a:t>
              </a:r>
              <a:endParaRPr/>
            </a:p>
          </p:txBody>
        </p:sp>
        <p:sp>
          <p:nvSpPr>
            <p:cNvPr id="835" name="Shape 835"/>
            <p:cNvSpPr/>
            <p:nvPr/>
          </p:nvSpPr>
          <p:spPr>
            <a:xfrm>
              <a:off x="648076" y="1523167"/>
              <a:ext cx="3477378" cy="1188000"/>
            </a:xfrm>
            <a:prstGeom prst="roundRect">
              <a:avLst>
                <a:gd fmla="val 10000" name="adj"/>
              </a:avLst>
            </a:prstGeom>
            <a:solidFill>
              <a:srgbClr val="DDECCC">
                <a:alpha val="89803"/>
              </a:srgb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6" name="Shape 836"/>
            <p:cNvSpPr txBox="1"/>
            <p:nvPr/>
          </p:nvSpPr>
          <p:spPr>
            <a:xfrm>
              <a:off x="682871" y="1557962"/>
              <a:ext cx="3407788" cy="1118410"/>
            </a:xfrm>
            <a:prstGeom prst="rect">
              <a:avLst/>
            </a:prstGeom>
            <a:noFill/>
            <a:ln>
              <a:noFill/>
            </a:ln>
          </p:spPr>
          <p:txBody>
            <a:bodyPr anchorCtr="0" anchor="t" bIns="128000" lIns="128000" spcFirstLastPara="1" rIns="128000" wrap="square" tIns="128000">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Result</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Improvement of quality of life</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Lighten your gender role</a:t>
              </a:r>
              <a:endParaRPr/>
            </a:p>
          </p:txBody>
        </p:sp>
        <p:sp>
          <p:nvSpPr>
            <p:cNvPr id="837" name="Shape 837"/>
            <p:cNvSpPr/>
            <p:nvPr/>
          </p:nvSpPr>
          <p:spPr>
            <a:xfrm>
              <a:off x="4057587" y="484063"/>
              <a:ext cx="1053143" cy="864921"/>
            </a:xfrm>
            <a:prstGeom prst="rightArrow">
              <a:avLst>
                <a:gd fmla="val 60000" name="adj1"/>
                <a:gd fmla="val 50000" name="adj2"/>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8" name="Shape 838"/>
            <p:cNvSpPr txBox="1"/>
            <p:nvPr/>
          </p:nvSpPr>
          <p:spPr>
            <a:xfrm>
              <a:off x="4057587" y="657047"/>
              <a:ext cx="793667" cy="518953"/>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chemeClr val="dk1"/>
                </a:buClr>
                <a:buSzPts val="3200"/>
                <a:buFont typeface="Calibri"/>
                <a:buNone/>
              </a:pPr>
              <a:r>
                <a:t/>
              </a:r>
              <a:endParaRPr sz="3200">
                <a:solidFill>
                  <a:srgbClr val="000000"/>
                </a:solidFill>
                <a:latin typeface="Calibri"/>
                <a:ea typeface="Calibri"/>
                <a:cs typeface="Calibri"/>
                <a:sym typeface="Calibri"/>
              </a:endParaRPr>
            </a:p>
          </p:txBody>
        </p:sp>
        <p:sp>
          <p:nvSpPr>
            <p:cNvPr id="839" name="Shape 839"/>
            <p:cNvSpPr/>
            <p:nvPr/>
          </p:nvSpPr>
          <p:spPr>
            <a:xfrm>
              <a:off x="5594278" y="0"/>
              <a:ext cx="3477378" cy="2226313"/>
            </a:xfrm>
            <a:prstGeom prst="roundRect">
              <a:avLst>
                <a:gd fmla="val 10000" name="adj"/>
              </a:avLst>
            </a:prstGeom>
            <a:gradFill>
              <a:gsLst>
                <a:gs pos="0">
                  <a:schemeClr val="lt1"/>
                </a:gs>
                <a:gs pos="50000">
                  <a:schemeClr val="lt1"/>
                </a:gs>
                <a:gs pos="100000">
                  <a:schemeClr val="lt1"/>
                </a:gs>
              </a:gsLst>
              <a:lin ang="5400000" scaled="0"/>
            </a:gra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0" name="Shape 840"/>
            <p:cNvSpPr txBox="1"/>
            <p:nvPr/>
          </p:nvSpPr>
          <p:spPr>
            <a:xfrm>
              <a:off x="5594278" y="0"/>
              <a:ext cx="3477378" cy="1484209"/>
            </a:xfrm>
            <a:prstGeom prst="rect">
              <a:avLst/>
            </a:prstGeom>
            <a:noFill/>
            <a:ln>
              <a:noFill/>
            </a:ln>
          </p:spPr>
          <p:txBody>
            <a:bodyPr anchorCtr="0" anchor="t" bIns="91425" lIns="170675" spcFirstLastPara="1" rIns="170675" wrap="square" tIns="170675">
              <a:noAutofit/>
            </a:bodyPr>
            <a:lstStyle/>
            <a:p>
              <a:pPr indent="0" lvl="0" marL="0" marR="0" rtl="0" algn="l">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Solution Attention to strategic interests</a:t>
              </a:r>
              <a:endParaRPr/>
            </a:p>
          </p:txBody>
        </p:sp>
        <p:sp>
          <p:nvSpPr>
            <p:cNvPr id="841" name="Shape 841"/>
            <p:cNvSpPr/>
            <p:nvPr/>
          </p:nvSpPr>
          <p:spPr>
            <a:xfrm>
              <a:off x="6315909" y="1490111"/>
              <a:ext cx="3477378" cy="1188000"/>
            </a:xfrm>
            <a:prstGeom prst="roundRect">
              <a:avLst>
                <a:gd fmla="val 10000" name="adj"/>
              </a:avLst>
            </a:prstGeom>
            <a:solidFill>
              <a:srgbClr val="DDECCC">
                <a:alpha val="89803"/>
              </a:srgb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2" name="Shape 842"/>
            <p:cNvSpPr txBox="1"/>
            <p:nvPr/>
          </p:nvSpPr>
          <p:spPr>
            <a:xfrm>
              <a:off x="6350704" y="1524906"/>
              <a:ext cx="3407788" cy="1118410"/>
            </a:xfrm>
            <a:prstGeom prst="rect">
              <a:avLst/>
            </a:prstGeom>
            <a:noFill/>
            <a:ln>
              <a:noFill/>
            </a:ln>
          </p:spPr>
          <p:txBody>
            <a:bodyPr anchorCtr="0" anchor="t" bIns="128000" lIns="128000" spcFirstLastPara="1" rIns="128000" wrap="square" tIns="128000">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Result</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Empowerment</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Transform your gender role</a:t>
              </a:r>
              <a:endParaRPr/>
            </a:p>
          </p:txBody>
        </p:sp>
      </p:grpSp>
      <p:sp>
        <p:nvSpPr>
          <p:cNvPr id="843" name="Shape 843"/>
          <p:cNvSpPr txBox="1"/>
          <p:nvPr/>
        </p:nvSpPr>
        <p:spPr>
          <a:xfrm>
            <a:off x="2207568" y="3394949"/>
            <a:ext cx="7883525" cy="50165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Noto Sans Symbols"/>
              <a:buNone/>
            </a:pPr>
            <a:r>
              <a:rPr lang="en-US" sz="2000">
                <a:solidFill>
                  <a:srgbClr val="000000"/>
                </a:solidFill>
                <a:latin typeface="Calibri"/>
                <a:ea typeface="Calibri"/>
                <a:cs typeface="Calibri"/>
                <a:sym typeface="Calibri"/>
              </a:rPr>
              <a:t>Ejemplos</a:t>
            </a:r>
            <a:endParaRPr sz="2000">
              <a:solidFill>
                <a:srgbClr val="000000"/>
              </a:solidFill>
              <a:latin typeface="Calibri"/>
              <a:ea typeface="Calibri"/>
              <a:cs typeface="Calibri"/>
              <a:sym typeface="Calibri"/>
            </a:endParaRPr>
          </a:p>
        </p:txBody>
      </p:sp>
      <p:grpSp>
        <p:nvGrpSpPr>
          <p:cNvPr id="844" name="Shape 844"/>
          <p:cNvGrpSpPr/>
          <p:nvPr/>
        </p:nvGrpSpPr>
        <p:grpSpPr>
          <a:xfrm>
            <a:off x="1127495" y="4009971"/>
            <a:ext cx="9792992" cy="2631586"/>
            <a:chOff x="47" y="4908"/>
            <a:chExt cx="9792992" cy="2631586"/>
          </a:xfrm>
        </p:grpSpPr>
        <p:sp>
          <p:nvSpPr>
            <p:cNvPr id="845" name="Shape 845"/>
            <p:cNvSpPr/>
            <p:nvPr/>
          </p:nvSpPr>
          <p:spPr>
            <a:xfrm>
              <a:off x="47" y="4908"/>
              <a:ext cx="4576164" cy="445646"/>
            </a:xfrm>
            <a:prstGeom prst="rect">
              <a:avLst/>
            </a:prstGeom>
            <a:gradFill>
              <a:gsLst>
                <a:gs pos="0">
                  <a:schemeClr val="lt1"/>
                </a:gs>
                <a:gs pos="50000">
                  <a:schemeClr val="lt1"/>
                </a:gs>
                <a:gs pos="100000">
                  <a:srgbClr val="E1E1E1"/>
                </a:gs>
              </a:gsLst>
              <a:lin ang="5400000" scaled="0"/>
            </a:gradFill>
            <a:ln cap="flat" cmpd="sng" w="9525">
              <a:solidFill>
                <a:srgbClr val="2E9662"/>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6" name="Shape 846"/>
            <p:cNvSpPr txBox="1"/>
            <p:nvPr/>
          </p:nvSpPr>
          <p:spPr>
            <a:xfrm>
              <a:off x="47" y="4908"/>
              <a:ext cx="4576164" cy="445646"/>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Practical needs</a:t>
              </a:r>
              <a:endParaRPr/>
            </a:p>
          </p:txBody>
        </p:sp>
        <p:sp>
          <p:nvSpPr>
            <p:cNvPr id="847" name="Shape 847"/>
            <p:cNvSpPr/>
            <p:nvPr/>
          </p:nvSpPr>
          <p:spPr>
            <a:xfrm>
              <a:off x="47" y="445985"/>
              <a:ext cx="4576164" cy="2190509"/>
            </a:xfrm>
            <a:prstGeom prst="rect">
              <a:avLst/>
            </a:prstGeom>
            <a:solidFill>
              <a:schemeClr val="lt1">
                <a:alpha val="89803"/>
              </a:schemeClr>
            </a:solidFill>
            <a:ln cap="flat" cmpd="sng" w="9525">
              <a:solidFill>
                <a:srgbClr val="34A76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8" name="Shape 848"/>
            <p:cNvSpPr txBox="1"/>
            <p:nvPr/>
          </p:nvSpPr>
          <p:spPr>
            <a:xfrm>
              <a:off x="47" y="445985"/>
              <a:ext cx="4576164" cy="2190509"/>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Conditions of survival: lack of employment, insufficient income, access to education, health, drinking water, housing, etc.</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Unequal responsibilities in domestic work and care.</a:t>
              </a:r>
              <a:endParaRPr/>
            </a:p>
          </p:txBody>
        </p:sp>
        <p:sp>
          <p:nvSpPr>
            <p:cNvPr id="849" name="Shape 849"/>
            <p:cNvSpPr/>
            <p:nvPr/>
          </p:nvSpPr>
          <p:spPr>
            <a:xfrm>
              <a:off x="5216875" y="4908"/>
              <a:ext cx="4576164" cy="445646"/>
            </a:xfrm>
            <a:prstGeom prst="rect">
              <a:avLst/>
            </a:prstGeom>
            <a:gradFill>
              <a:gsLst>
                <a:gs pos="0">
                  <a:schemeClr val="lt1"/>
                </a:gs>
                <a:gs pos="50000">
                  <a:schemeClr val="lt1"/>
                </a:gs>
                <a:gs pos="100000">
                  <a:srgbClr val="E1E1E1"/>
                </a:gs>
              </a:gsLst>
              <a:lin ang="5400000" scaled="0"/>
            </a:gradFill>
            <a:ln cap="flat" cmpd="sng" w="9525">
              <a:solidFill>
                <a:srgbClr val="2E9662"/>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0" name="Shape 850"/>
            <p:cNvSpPr txBox="1"/>
            <p:nvPr/>
          </p:nvSpPr>
          <p:spPr>
            <a:xfrm>
              <a:off x="5216875" y="4908"/>
              <a:ext cx="4576164" cy="445646"/>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Strategic interests</a:t>
              </a:r>
              <a:endParaRPr/>
            </a:p>
          </p:txBody>
        </p:sp>
        <p:sp>
          <p:nvSpPr>
            <p:cNvPr id="851" name="Shape 851"/>
            <p:cNvSpPr/>
            <p:nvPr/>
          </p:nvSpPr>
          <p:spPr>
            <a:xfrm>
              <a:off x="5216875" y="445985"/>
              <a:ext cx="4576164" cy="2190509"/>
            </a:xfrm>
            <a:prstGeom prst="rect">
              <a:avLst/>
            </a:prstGeom>
            <a:solidFill>
              <a:schemeClr val="lt1">
                <a:alpha val="89803"/>
              </a:schemeClr>
            </a:solidFill>
            <a:ln cap="flat" cmpd="sng" w="9525">
              <a:solidFill>
                <a:srgbClr val="34A76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2" name="Shape 852"/>
            <p:cNvSpPr txBox="1"/>
            <p:nvPr/>
          </p:nvSpPr>
          <p:spPr>
            <a:xfrm>
              <a:off x="5216875" y="445985"/>
              <a:ext cx="4576164" cy="2190509"/>
            </a:xfrm>
            <a:prstGeom prst="rect">
              <a:avLst/>
            </a:prstGeom>
            <a:noFill/>
            <a:ln>
              <a:noFill/>
            </a:ln>
          </p:spPr>
          <p:txBody>
            <a:bodyPr anchorCtr="0" anchor="t" bIns="136000" lIns="90675" spcFirstLastPara="1" rIns="120900" wrap="square" tIns="906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Salaries equal to men for work of equal value,</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Right to land ownership,</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Eradication of sexual harassment,</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Freedom of choice about motherhood,</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Participation in the design of plans and programs,</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Access to decision-making positions, etc.</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Shape 857"/>
          <p:cNvSpPr txBox="1"/>
          <p:nvPr>
            <p:ph type="title"/>
          </p:nvPr>
        </p:nvSpPr>
        <p:spPr>
          <a:xfrm>
            <a:off x="838200" y="365126"/>
            <a:ext cx="10515600" cy="10305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Fundamental recommendation</a:t>
            </a:r>
            <a:endParaRPr b="0" i="0" sz="3600" u="none" cap="none" strike="noStrike">
              <a:solidFill>
                <a:schemeClr val="dk1"/>
              </a:solidFill>
              <a:latin typeface="Calibri"/>
              <a:ea typeface="Calibri"/>
              <a:cs typeface="Calibri"/>
              <a:sym typeface="Calibri"/>
            </a:endParaRPr>
          </a:p>
        </p:txBody>
      </p:sp>
      <p:sp>
        <p:nvSpPr>
          <p:cNvPr id="858" name="Shape 858"/>
          <p:cNvSpPr txBox="1"/>
          <p:nvPr>
            <p:ph idx="1" type="body"/>
          </p:nvPr>
        </p:nvSpPr>
        <p:spPr>
          <a:xfrm>
            <a:off x="598311" y="1140178"/>
            <a:ext cx="10984089" cy="5161765"/>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14000"/>
              </a:lnSpc>
              <a:spcBef>
                <a:spcPts val="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The general recommendation that should permeate the budget management of the government is that the entire public budget should be made with a gender perspective, because all public action is to meet the diverse and differentiated needs and interests of the population composed of men and women.</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Women are not a subgroup like others classified as vulnerable groups - disability, elderly, poor, etc. - we are part of all social subgroups and we are more than half of the population in most countries.</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This approach is the one that should prevail, which will make visible the equal distribution of public resources associated with indicators that allow measuring the closing of inequality gaps between women and men, which in some cases will benefit men, if it is they who are disadvantaged, as in some countries in school achievement, for example. That is what the incorporation of the gender perspective in all government programs, in all the institutional work.</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The question that should be asked each server and public servant is always in what form the programs, projects and actions developed by the public body in which I work, contributes to the population of women and men of all ages to access and enjoy their rights humans in an equal status? To do this, they must understand equality as a principle of human rights and not as a similarity.</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The international instruments available in the form of conventions and the United Nations Global Agenda, and the institutional architecture for government management that is used in many countries of the world favor the possibility of accelerated progress of public policies with a gender perspective, part the solution is to understand how to do it.</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2" name="Shape 862"/>
        <p:cNvGrpSpPr/>
        <p:nvPr/>
      </p:nvGrpSpPr>
      <p:grpSpPr>
        <a:xfrm>
          <a:off x="0" y="0"/>
          <a:ext cx="0" cy="0"/>
          <a:chOff x="0" y="0"/>
          <a:chExt cx="0" cy="0"/>
        </a:xfrm>
      </p:grpSpPr>
      <p:sp>
        <p:nvSpPr>
          <p:cNvPr id="863" name="Shape 86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ANNEXED</a:t>
            </a:r>
            <a:br>
              <a:rPr b="0" i="0" lang="en-US" sz="6000" u="none" cap="none" strike="noStrike">
                <a:solidFill>
                  <a:schemeClr val="dk1"/>
                </a:solidFill>
                <a:latin typeface="Calibri"/>
                <a:ea typeface="Calibri"/>
                <a:cs typeface="Calibri"/>
                <a:sym typeface="Calibri"/>
              </a:rPr>
            </a:br>
            <a:r>
              <a:rPr b="0" i="0" lang="en-US" sz="6000" u="none" cap="none" strike="noStrike">
                <a:solidFill>
                  <a:schemeClr val="dk1"/>
                </a:solidFill>
                <a:latin typeface="Calibri"/>
                <a:ea typeface="Calibri"/>
                <a:cs typeface="Calibri"/>
                <a:sym typeface="Calibri"/>
              </a:rPr>
              <a:t>Inequality gaps</a:t>
            </a:r>
            <a:endParaRPr/>
          </a:p>
        </p:txBody>
      </p:sp>
      <p:sp>
        <p:nvSpPr>
          <p:cNvPr id="864" name="Shape 8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Between men and women</a:t>
            </a:r>
            <a:endParaRPr/>
          </a:p>
          <a:p>
            <a:pPr indent="0" lvl="0" marL="0" marR="0" rtl="0" algn="l">
              <a:lnSpc>
                <a:spcPct val="90000"/>
              </a:lnSpc>
              <a:spcBef>
                <a:spcPts val="100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Some examples</a:t>
            </a:r>
            <a:endParaRPr/>
          </a:p>
        </p:txBody>
      </p:sp>
      <p:sp>
        <p:nvSpPr>
          <p:cNvPr id="865" name="Shape 8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Shape 871"/>
          <p:cNvSpPr txBox="1"/>
          <p:nvPr>
            <p:ph type="title"/>
          </p:nvPr>
        </p:nvSpPr>
        <p:spPr>
          <a:xfrm>
            <a:off x="358852" y="194450"/>
            <a:ext cx="10971930" cy="820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Gaps in inequality between women and men</a:t>
            </a:r>
            <a:endParaRPr/>
          </a:p>
        </p:txBody>
      </p:sp>
      <p:sp>
        <p:nvSpPr>
          <p:cNvPr id="872" name="Shape 872"/>
          <p:cNvSpPr txBox="1"/>
          <p:nvPr>
            <p:ph idx="1" type="body"/>
          </p:nvPr>
        </p:nvSpPr>
        <p:spPr>
          <a:xfrm>
            <a:off x="290020" y="1051546"/>
            <a:ext cx="5157787" cy="47413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Use of time</a:t>
            </a:r>
            <a:endParaRPr/>
          </a:p>
        </p:txBody>
      </p:sp>
      <p:sp>
        <p:nvSpPr>
          <p:cNvPr id="873" name="Shape 873"/>
          <p:cNvSpPr txBox="1"/>
          <p:nvPr>
            <p:ph idx="3" type="body"/>
          </p:nvPr>
        </p:nvSpPr>
        <p:spPr>
          <a:xfrm>
            <a:off x="5832101" y="1014658"/>
            <a:ext cx="6048042" cy="474133"/>
          </a:xfrm>
          <a:prstGeom prst="rect">
            <a:avLst/>
          </a:prstGeom>
          <a:noFill/>
          <a:ln>
            <a:noFill/>
          </a:ln>
        </p:spPr>
        <p:txBody>
          <a:bodyPr anchorCtr="0" anchor="b" bIns="45700" lIns="91425" spcFirstLastPara="1" rIns="91425" wrap="square" tIns="45700">
            <a:noAutofit/>
          </a:bodyPr>
          <a:lstStyle/>
          <a:p>
            <a:pPr indent="0" lvl="0" marL="0" marR="0" rtl="0" algn="l">
              <a:lnSpc>
                <a:spcPct val="70000"/>
              </a:lnSpc>
              <a:spcBef>
                <a:spcPts val="0"/>
              </a:spcBef>
              <a:spcAft>
                <a:spcPts val="0"/>
              </a:spcAft>
              <a:buClr>
                <a:schemeClr val="dk1"/>
              </a:buClr>
              <a:buSzPts val="1679"/>
              <a:buFont typeface="Arial"/>
              <a:buNone/>
            </a:pPr>
            <a:r>
              <a:rPr b="1" i="0" lang="en-US" sz="1679" u="none" cap="none" strike="noStrike">
                <a:solidFill>
                  <a:schemeClr val="dk1"/>
                </a:solidFill>
                <a:latin typeface="Calibri"/>
                <a:ea typeface="Calibri"/>
                <a:cs typeface="Calibri"/>
                <a:sym typeface="Calibri"/>
              </a:rPr>
              <a:t>Wage gap in the European Union and the Eurozone in 2015 WEF</a:t>
            </a:r>
            <a:endParaRPr/>
          </a:p>
        </p:txBody>
      </p:sp>
      <p:pic>
        <p:nvPicPr>
          <p:cNvPr id="874" name="Shape 874"/>
          <p:cNvPicPr preferRelativeResize="0"/>
          <p:nvPr>
            <p:ph idx="4" type="body"/>
          </p:nvPr>
        </p:nvPicPr>
        <p:blipFill rotWithShape="1">
          <a:blip r:embed="rId3">
            <a:alphaModFix/>
          </a:blip>
          <a:srcRect b="0" l="0" r="0" t="0"/>
          <a:stretch/>
        </p:blipFill>
        <p:spPr>
          <a:xfrm>
            <a:off x="5845175" y="1659468"/>
            <a:ext cx="5715000" cy="3028753"/>
          </a:xfrm>
          <a:prstGeom prst="rect">
            <a:avLst/>
          </a:prstGeom>
          <a:noFill/>
          <a:ln>
            <a:noFill/>
          </a:ln>
        </p:spPr>
      </p:pic>
      <p:sp>
        <p:nvSpPr>
          <p:cNvPr id="875" name="Shape 875"/>
          <p:cNvSpPr txBox="1"/>
          <p:nvPr/>
        </p:nvSpPr>
        <p:spPr>
          <a:xfrm>
            <a:off x="5832101" y="5357850"/>
            <a:ext cx="6035326"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The smallest wage gaps in this graph are 5.5% in Italy and Luxembourg, and the highest in Estonia of 26.9%.</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More women than men opt for parental leave and only 65.8% of women with small children across the EU work, compared to 89.1% of men. Across Europe, about 32% of women work part-time, compared to only 8% of men.</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Source: https://www.weforum.org/en/agenda/2018/02/estos-son-los-los-los-motivos-de-la-brecha-salarial-de-genero</a:t>
            </a:r>
            <a:endParaRPr/>
          </a:p>
        </p:txBody>
      </p:sp>
      <p:pic>
        <p:nvPicPr>
          <p:cNvPr id="876" name="Shape 876"/>
          <p:cNvPicPr preferRelativeResize="0"/>
          <p:nvPr/>
        </p:nvPicPr>
        <p:blipFill rotWithShape="1">
          <a:blip r:embed="rId4">
            <a:alphaModFix/>
          </a:blip>
          <a:srcRect b="0" l="0" r="0" t="0"/>
          <a:stretch/>
        </p:blipFill>
        <p:spPr>
          <a:xfrm>
            <a:off x="5845173" y="4663954"/>
            <a:ext cx="5715003" cy="709734"/>
          </a:xfrm>
          <a:prstGeom prst="rect">
            <a:avLst/>
          </a:prstGeom>
          <a:noFill/>
          <a:ln>
            <a:noFill/>
          </a:ln>
        </p:spPr>
      </p:pic>
      <p:sp>
        <p:nvSpPr>
          <p:cNvPr id="877" name="Shape 877"/>
          <p:cNvSpPr txBox="1"/>
          <p:nvPr/>
        </p:nvSpPr>
        <p:spPr>
          <a:xfrm>
            <a:off x="6238573" y="1659467"/>
            <a:ext cx="532124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Percentage that the average gross hourly wage of women is lower than that of men</a:t>
            </a:r>
            <a:endParaRPr/>
          </a:p>
        </p:txBody>
      </p:sp>
      <p:sp>
        <p:nvSpPr>
          <p:cNvPr id="878" name="Shape 878"/>
          <p:cNvSpPr txBox="1"/>
          <p:nvPr/>
        </p:nvSpPr>
        <p:spPr>
          <a:xfrm>
            <a:off x="192084" y="5473310"/>
            <a:ext cx="53536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Note: developed countries were 37 from which the information was collected, and 27 from the developing countries.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Source: United Nations, 2015, The World's Women 2015: Trends and statistics (New York, United Nations, Department of Economics and Social Affairs, Statistics Division). Figure 4.24 of Chapter 4. Taken from ILO 2016, Women at Work: Trends 2016, International Labor Office "</a:t>
            </a:r>
            <a:endParaRPr/>
          </a:p>
        </p:txBody>
      </p:sp>
      <p:pic>
        <p:nvPicPr>
          <p:cNvPr id="879" name="Shape 879"/>
          <p:cNvPicPr preferRelativeResize="0"/>
          <p:nvPr/>
        </p:nvPicPr>
        <p:blipFill rotWithShape="1">
          <a:blip r:embed="rId5">
            <a:alphaModFix/>
          </a:blip>
          <a:srcRect b="0" l="0" r="0" t="0"/>
          <a:stretch/>
        </p:blipFill>
        <p:spPr>
          <a:xfrm>
            <a:off x="288925" y="1512888"/>
            <a:ext cx="5157788" cy="3860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sp>
        <p:nvSpPr>
          <p:cNvPr id="885" name="Shape 885"/>
          <p:cNvSpPr txBox="1"/>
          <p:nvPr>
            <p:ph type="title"/>
          </p:nvPr>
        </p:nvSpPr>
        <p:spPr>
          <a:xfrm>
            <a:off x="358852" y="194450"/>
            <a:ext cx="10971930" cy="820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The wage gap between women and men widens</a:t>
            </a:r>
            <a:endParaRPr/>
          </a:p>
        </p:txBody>
      </p:sp>
      <p:sp>
        <p:nvSpPr>
          <p:cNvPr id="886" name="Shape 886"/>
          <p:cNvSpPr txBox="1"/>
          <p:nvPr>
            <p:ph idx="1" type="body"/>
          </p:nvPr>
        </p:nvSpPr>
        <p:spPr>
          <a:xfrm>
            <a:off x="192084" y="946726"/>
            <a:ext cx="5157787" cy="47413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Salaries</a:t>
            </a:r>
            <a:endParaRPr/>
          </a:p>
        </p:txBody>
      </p:sp>
      <p:sp>
        <p:nvSpPr>
          <p:cNvPr id="887" name="Shape 887"/>
          <p:cNvSpPr txBox="1"/>
          <p:nvPr>
            <p:ph idx="3" type="body"/>
          </p:nvPr>
        </p:nvSpPr>
        <p:spPr>
          <a:xfrm>
            <a:off x="5832101" y="1014658"/>
            <a:ext cx="5838449" cy="47413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Global average annual revenue in 2017, WEF</a:t>
            </a:r>
            <a:endParaRPr/>
          </a:p>
        </p:txBody>
      </p:sp>
      <p:sp>
        <p:nvSpPr>
          <p:cNvPr id="888" name="Shape 888"/>
          <p:cNvSpPr txBox="1"/>
          <p:nvPr/>
        </p:nvSpPr>
        <p:spPr>
          <a:xfrm>
            <a:off x="5832102" y="1554665"/>
            <a:ext cx="568829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Thousands of dollars</a:t>
            </a:r>
            <a:endParaRPr/>
          </a:p>
        </p:txBody>
      </p:sp>
      <p:sp>
        <p:nvSpPr>
          <p:cNvPr id="889" name="Shape 889"/>
          <p:cNvSpPr txBox="1"/>
          <p:nvPr/>
        </p:nvSpPr>
        <p:spPr>
          <a:xfrm>
            <a:off x="262752" y="6195463"/>
            <a:ext cx="111386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Global Report on the Gender Gap 2017 of the World Economic Forum, 144 countries, https: //www.weforum.org/agenda/2017/11/pay-equality-men-women-gender-gap-report-2017</a:t>
            </a:r>
            <a:endParaRPr/>
          </a:p>
        </p:txBody>
      </p:sp>
      <p:pic>
        <p:nvPicPr>
          <p:cNvPr id="890" name="Shape 890"/>
          <p:cNvPicPr preferRelativeResize="0"/>
          <p:nvPr>
            <p:ph idx="2" type="body"/>
          </p:nvPr>
        </p:nvPicPr>
        <p:blipFill rotWithShape="1">
          <a:blip r:embed="rId3">
            <a:alphaModFix/>
          </a:blip>
          <a:srcRect b="0" l="0" r="0" t="0"/>
          <a:stretch/>
        </p:blipFill>
        <p:spPr>
          <a:xfrm>
            <a:off x="192084" y="2669383"/>
            <a:ext cx="5353663" cy="3458147"/>
          </a:xfrm>
          <a:prstGeom prst="rect">
            <a:avLst/>
          </a:prstGeom>
          <a:noFill/>
          <a:ln>
            <a:noFill/>
          </a:ln>
        </p:spPr>
      </p:pic>
      <p:sp>
        <p:nvSpPr>
          <p:cNvPr id="891" name="Shape 891"/>
          <p:cNvSpPr txBox="1"/>
          <p:nvPr/>
        </p:nvSpPr>
        <p:spPr>
          <a:xfrm>
            <a:off x="192084" y="1420859"/>
            <a:ext cx="53536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global income index between women and men is expanding</a:t>
            </a:r>
            <a:endParaRPr/>
          </a:p>
          <a:p>
            <a:pPr indent="0" lvl="0" marL="0" marR="0" rtl="0" algn="l">
              <a:spcBef>
                <a:spcPts val="0"/>
              </a:spcBef>
              <a:spcAft>
                <a:spcPts val="0"/>
              </a:spcAft>
              <a:buNone/>
            </a:pPr>
            <a:r>
              <a:rPr b="1" lang="en-US" sz="1800">
                <a:solidFill>
                  <a:srgbClr val="08A5EF"/>
                </a:solidFill>
                <a:latin typeface="Calibri"/>
                <a:ea typeface="Calibri"/>
                <a:cs typeface="Calibri"/>
                <a:sym typeface="Calibri"/>
              </a:rPr>
              <a:t>Average salary for men</a:t>
            </a:r>
            <a:endParaRPr/>
          </a:p>
          <a:p>
            <a:pPr indent="0" lvl="0" marL="0" marR="0" rtl="0" algn="l">
              <a:spcBef>
                <a:spcPts val="0"/>
              </a:spcBef>
              <a:spcAft>
                <a:spcPts val="0"/>
              </a:spcAft>
              <a:buNone/>
            </a:pPr>
            <a:r>
              <a:rPr b="1" lang="en-US" sz="1800">
                <a:solidFill>
                  <a:srgbClr val="A61EA0"/>
                </a:solidFill>
                <a:latin typeface="Calibri"/>
                <a:ea typeface="Calibri"/>
                <a:cs typeface="Calibri"/>
                <a:sym typeface="Calibri"/>
              </a:rPr>
              <a:t>Average salary for women</a:t>
            </a:r>
            <a:endParaRPr/>
          </a:p>
        </p:txBody>
      </p:sp>
      <p:pic>
        <p:nvPicPr>
          <p:cNvPr id="892" name="Shape 892"/>
          <p:cNvPicPr preferRelativeResize="0"/>
          <p:nvPr>
            <p:ph idx="4" type="body"/>
          </p:nvPr>
        </p:nvPicPr>
        <p:blipFill rotWithShape="1">
          <a:blip r:embed="rId4">
            <a:alphaModFix/>
          </a:blip>
          <a:srcRect b="0" l="0" r="0" t="0"/>
          <a:stretch/>
        </p:blipFill>
        <p:spPr>
          <a:xfrm>
            <a:off x="6182393" y="2182813"/>
            <a:ext cx="5338005" cy="39447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Shape 897"/>
          <p:cNvSpPr txBox="1"/>
          <p:nvPr>
            <p:ph type="title"/>
          </p:nvPr>
        </p:nvSpPr>
        <p:spPr>
          <a:xfrm>
            <a:off x="838200" y="365126"/>
            <a:ext cx="10515600" cy="6820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Inequality gaps in decision-making positions</a:t>
            </a:r>
            <a:endParaRPr/>
          </a:p>
        </p:txBody>
      </p:sp>
      <p:sp>
        <p:nvSpPr>
          <p:cNvPr id="898" name="Shape 898"/>
          <p:cNvSpPr txBox="1"/>
          <p:nvPr/>
        </p:nvSpPr>
        <p:spPr>
          <a:xfrm>
            <a:off x="838200" y="5348751"/>
            <a:ext cx="1056325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Note: In June 2017, only 23.3% of national parliamentarians were women, which means that the proportion of women parliamentarians has increased very slowly since 1995, when it was 11.3%</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 Including the Nordic countries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Source: http://www.unwomen.org/en/what-we-do/leadership-and-political-participation/facts-and-figures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Global Report on the Gender Gap 2017 of the World Economic Forum, 144 countries, https: //www.weforum.org/agenda/2017/11/pay-equality-men-women-gender-gap-report-2017</a:t>
            </a:r>
            <a:endParaRPr/>
          </a:p>
        </p:txBody>
      </p:sp>
      <p:pic>
        <p:nvPicPr>
          <p:cNvPr id="899" name="Shape 899"/>
          <p:cNvPicPr preferRelativeResize="0"/>
          <p:nvPr/>
        </p:nvPicPr>
        <p:blipFill rotWithShape="1">
          <a:blip r:embed="rId3">
            <a:alphaModFix/>
          </a:blip>
          <a:srcRect b="0" l="0" r="0" t="0"/>
          <a:stretch/>
        </p:blipFill>
        <p:spPr>
          <a:xfrm>
            <a:off x="838200" y="1057275"/>
            <a:ext cx="10515600" cy="429101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3" name="Shape 903"/>
        <p:cNvGrpSpPr/>
        <p:nvPr/>
      </p:nvGrpSpPr>
      <p:grpSpPr>
        <a:xfrm>
          <a:off x="0" y="0"/>
          <a:ext cx="0" cy="0"/>
          <a:chOff x="0" y="0"/>
          <a:chExt cx="0" cy="0"/>
        </a:xfrm>
      </p:grpSpPr>
      <p:pic>
        <p:nvPicPr>
          <p:cNvPr id="904" name="Shape 904"/>
          <p:cNvPicPr preferRelativeResize="0"/>
          <p:nvPr/>
        </p:nvPicPr>
        <p:blipFill rotWithShape="1">
          <a:blip r:embed="rId3">
            <a:alphaModFix/>
          </a:blip>
          <a:srcRect b="0" l="0" r="0" t="0"/>
          <a:stretch/>
        </p:blipFill>
        <p:spPr>
          <a:xfrm>
            <a:off x="353825" y="808846"/>
            <a:ext cx="5541573" cy="5371586"/>
          </a:xfrm>
          <a:prstGeom prst="rect">
            <a:avLst/>
          </a:prstGeom>
          <a:noFill/>
          <a:ln>
            <a:noFill/>
          </a:ln>
        </p:spPr>
      </p:pic>
      <p:pic>
        <p:nvPicPr>
          <p:cNvPr id="905" name="Shape 905"/>
          <p:cNvPicPr preferRelativeResize="0"/>
          <p:nvPr/>
        </p:nvPicPr>
        <p:blipFill rotWithShape="1">
          <a:blip r:embed="rId4">
            <a:alphaModFix/>
          </a:blip>
          <a:srcRect b="0" l="0" r="0" t="0"/>
          <a:stretch/>
        </p:blipFill>
        <p:spPr>
          <a:xfrm>
            <a:off x="5880228" y="486947"/>
            <a:ext cx="4663439" cy="2246152"/>
          </a:xfrm>
          <a:prstGeom prst="rect">
            <a:avLst/>
          </a:prstGeom>
          <a:noFill/>
          <a:ln>
            <a:noFill/>
          </a:ln>
        </p:spPr>
      </p:pic>
      <p:pic>
        <p:nvPicPr>
          <p:cNvPr id="906" name="Shape 906"/>
          <p:cNvPicPr preferRelativeResize="0"/>
          <p:nvPr/>
        </p:nvPicPr>
        <p:blipFill rotWithShape="1">
          <a:blip r:embed="rId5">
            <a:alphaModFix/>
          </a:blip>
          <a:srcRect b="0" l="0" r="0" t="0"/>
          <a:stretch/>
        </p:blipFill>
        <p:spPr>
          <a:xfrm>
            <a:off x="7400508" y="3801981"/>
            <a:ext cx="2463778" cy="2977418"/>
          </a:xfrm>
          <a:prstGeom prst="rect">
            <a:avLst/>
          </a:prstGeom>
          <a:noFill/>
          <a:ln>
            <a:noFill/>
          </a:ln>
        </p:spPr>
      </p:pic>
      <p:sp>
        <p:nvSpPr>
          <p:cNvPr id="907" name="Shape 907"/>
          <p:cNvSpPr txBox="1"/>
          <p:nvPr/>
        </p:nvSpPr>
        <p:spPr>
          <a:xfrm>
            <a:off x="5958841" y="3278761"/>
            <a:ext cx="534711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Share and evolution of female hires, various industries/ Participación y evolución de mujeres contratadas, diversas industrias</a:t>
            </a:r>
            <a:endParaRPr/>
          </a:p>
        </p:txBody>
      </p:sp>
      <p:sp>
        <p:nvSpPr>
          <p:cNvPr id="908" name="Shape 908"/>
          <p:cNvSpPr txBox="1"/>
          <p:nvPr/>
        </p:nvSpPr>
        <p:spPr>
          <a:xfrm>
            <a:off x="5547360" y="202402"/>
            <a:ext cx="547222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Employee educational attainment by level, field of study and gender (%)</a:t>
            </a:r>
            <a:endParaRPr/>
          </a:p>
        </p:txBody>
      </p:sp>
      <p:sp>
        <p:nvSpPr>
          <p:cNvPr id="909" name="Shape 909"/>
          <p:cNvSpPr txBox="1"/>
          <p:nvPr/>
        </p:nvSpPr>
        <p:spPr>
          <a:xfrm>
            <a:off x="523946" y="6179563"/>
            <a:ext cx="6151171"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Source: LinkedIn. </a:t>
            </a:r>
            <a:r>
              <a:rPr lang="en-US" sz="1100">
                <a:solidFill>
                  <a:srgbClr val="000000"/>
                </a:solidFill>
                <a:latin typeface="Calibri"/>
                <a:ea typeface="Calibri"/>
                <a:cs typeface="Calibri"/>
                <a:sym typeface="Calibri"/>
              </a:rPr>
              <a:t>Global Report on the Gender Gap 2017 of the World Economic Forum.</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Note: Percentage point difference between share of all female LinkedIn members holding degrees in each field of study and those employed in stated industry. Top 5 degrees for each industry. </a:t>
            </a:r>
            <a:endParaRPr/>
          </a:p>
        </p:txBody>
      </p:sp>
      <p:sp>
        <p:nvSpPr>
          <p:cNvPr id="910" name="Shape 910"/>
          <p:cNvSpPr txBox="1"/>
          <p:nvPr/>
        </p:nvSpPr>
        <p:spPr>
          <a:xfrm>
            <a:off x="10002400" y="6202318"/>
            <a:ext cx="2034361" cy="577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Source: </a:t>
            </a:r>
            <a:r>
              <a:rPr lang="en-US" sz="1050">
                <a:solidFill>
                  <a:srgbClr val="000000"/>
                </a:solidFill>
                <a:latin typeface="Calibri"/>
                <a:ea typeface="Calibri"/>
                <a:cs typeface="Calibri"/>
                <a:sym typeface="Calibri"/>
              </a:rPr>
              <a:t>Global Report on the Gender Gap 2017 of the World Economic Forum.</a:t>
            </a:r>
            <a:endParaRPr sz="1050">
              <a:solidFill>
                <a:schemeClr val="dk1"/>
              </a:solidFill>
              <a:latin typeface="Calibri"/>
              <a:ea typeface="Calibri"/>
              <a:cs typeface="Calibri"/>
              <a:sym typeface="Calibri"/>
            </a:endParaRPr>
          </a:p>
        </p:txBody>
      </p:sp>
      <p:sp>
        <p:nvSpPr>
          <p:cNvPr id="911" name="Shape 911"/>
          <p:cNvSpPr txBox="1"/>
          <p:nvPr/>
        </p:nvSpPr>
        <p:spPr>
          <a:xfrm>
            <a:off x="283536" y="166300"/>
            <a:ext cx="506570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Industry under-representation of women relative to overall talent pool, by field of study</a:t>
            </a:r>
            <a:endParaRPr/>
          </a:p>
        </p:txBody>
      </p:sp>
      <p:sp>
        <p:nvSpPr>
          <p:cNvPr id="912" name="Shape 912"/>
          <p:cNvSpPr txBox="1"/>
          <p:nvPr/>
        </p:nvSpPr>
        <p:spPr>
          <a:xfrm>
            <a:off x="5880228" y="2709867"/>
            <a:ext cx="5935093" cy="5924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Source: World Economic Forum calculation; data from ILOSTAT, UNESCO Institute for Statistics. </a:t>
            </a:r>
            <a:r>
              <a:rPr lang="en-US" sz="1050">
                <a:solidFill>
                  <a:srgbClr val="000000"/>
                </a:solidFill>
                <a:latin typeface="Calibri"/>
                <a:ea typeface="Calibri"/>
                <a:cs typeface="Calibri"/>
                <a:sym typeface="Calibri"/>
              </a:rPr>
              <a:t>Global Report on the Gender Gap 2017 of the World Economic Forum</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en-US" sz="1050">
                <a:solidFill>
                  <a:schemeClr val="dk1"/>
                </a:solidFill>
                <a:latin typeface="Calibri"/>
                <a:ea typeface="Calibri"/>
                <a:cs typeface="Calibri"/>
                <a:sym typeface="Calibri"/>
              </a:rPr>
              <a:t>Note: Global average, unweighted by population.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838200" y="365125"/>
            <a:ext cx="10515600" cy="94551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What is sought with the United Nations Global agenda</a:t>
            </a:r>
            <a:endParaRPr/>
          </a:p>
        </p:txBody>
      </p:sp>
      <p:sp>
        <p:nvSpPr>
          <p:cNvPr id="129" name="Shape 129"/>
          <p:cNvSpPr txBox="1"/>
          <p:nvPr>
            <p:ph idx="1" type="body"/>
          </p:nvPr>
        </p:nvSpPr>
        <p:spPr>
          <a:xfrm>
            <a:off x="838200" y="1310640"/>
            <a:ext cx="10515600" cy="486632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 </a:t>
            </a:r>
            <a:r>
              <a:rPr b="0" i="1" lang="en-US" sz="2800" u="none" cap="none" strike="noStrike">
                <a:solidFill>
                  <a:schemeClr val="dk1"/>
                </a:solidFill>
                <a:latin typeface="Calibri"/>
                <a:ea typeface="Calibri"/>
                <a:cs typeface="Calibri"/>
                <a:sym typeface="Calibri"/>
              </a:rPr>
              <a:t>Our goal is to end poverty and hunger, and to achieve sustainable development in its three dimensions through promoting inclusive economic growth, protecting the environment, and promoting social inclusion. We commit to respecting all human rights, including the right to development. We will ensure gender equality and women’s and girls’ empowerment. We will promote peaceful and inclusive societies and advance fully towards an equitable global economic system in which no country or person is left behind, enabling decent work and productive livelihoods for all, while preserving the planet for our children and future generations."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sp>
        <p:nvSpPr>
          <p:cNvPr id="917" name="Shape 9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Magdalena García Hernández</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garciamagdalenah@gmail.com</a:t>
            </a:r>
            <a:endParaRPr b="0" i="0" sz="2000" u="none" cap="none" strike="noStrike">
              <a:solidFill>
                <a:schemeClr val="dk1"/>
              </a:solidFill>
              <a:latin typeface="Calibri"/>
              <a:ea typeface="Calibri"/>
              <a:cs typeface="Calibri"/>
              <a:sym typeface="Calibri"/>
            </a:endParaRPr>
          </a:p>
        </p:txBody>
      </p:sp>
      <p:sp>
        <p:nvSpPr>
          <p:cNvPr id="918" name="Shape 9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Calibri"/>
                <a:ea typeface="Calibri"/>
                <a:cs typeface="Calibri"/>
                <a:sym typeface="Calibri"/>
              </a:rPr>
              <a:t>FOR YOUR ATTENTION, THANK YOU VERY MUCH</a:t>
            </a:r>
            <a:endParaRPr/>
          </a:p>
        </p:txBody>
      </p:sp>
      <p:sp>
        <p:nvSpPr>
          <p:cNvPr id="919" name="Shape 9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838200" y="365125"/>
            <a:ext cx="10515600" cy="68643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0" i="0" lang="en-US" sz="2520" u="none" cap="none" strike="noStrike">
                <a:solidFill>
                  <a:schemeClr val="dk1"/>
                </a:solidFill>
                <a:latin typeface="Calibri"/>
                <a:ea typeface="Calibri"/>
                <a:cs typeface="Calibri"/>
                <a:sym typeface="Calibri"/>
              </a:rPr>
              <a:t>The possibility of using instruments that may be applied in most countries of the world.</a:t>
            </a:r>
            <a:endParaRPr/>
          </a:p>
        </p:txBody>
      </p:sp>
      <p:sp>
        <p:nvSpPr>
          <p:cNvPr id="135" name="Shape 135"/>
          <p:cNvSpPr txBox="1"/>
          <p:nvPr>
            <p:ph idx="1" type="body"/>
          </p:nvPr>
        </p:nvSpPr>
        <p:spPr>
          <a:xfrm>
            <a:off x="960120" y="1173480"/>
            <a:ext cx="10180320" cy="53187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This workshop considers international guidelines for the design of public policy.</a:t>
            </a:r>
            <a:endParaRPr/>
          </a:p>
          <a:p>
            <a:pPr indent="-228600" lvl="0" marL="228600" marR="0" rtl="0" algn="l">
              <a:lnSpc>
                <a:spcPct val="110000"/>
              </a:lnSpc>
              <a:spcBef>
                <a:spcPts val="60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Since the beginning of the structural adjustment policies, the areas of approval of public policy have increased. Period of the internationalization of the State.</a:t>
            </a:r>
            <a:endParaRPr/>
          </a:p>
          <a:p>
            <a:pPr indent="-228600" lvl="0" marL="228600" marR="0" rtl="0" algn="l">
              <a:lnSpc>
                <a:spcPct val="110000"/>
              </a:lnSpc>
              <a:spcBef>
                <a:spcPts val="60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Not only the national statistics systems would be homologated, with all that this meant in terms of national accounts, but also the scope of public management, to achieve what was called "THE NEW ECONOMY".</a:t>
            </a:r>
            <a:endParaRPr/>
          </a:p>
          <a:p>
            <a:pPr indent="-228600" lvl="0" marL="228600" marR="0" rtl="0" algn="l">
              <a:lnSpc>
                <a:spcPct val="110000"/>
              </a:lnSpc>
              <a:spcBef>
                <a:spcPts val="60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Such management was proposed by results, under efficiency, economy, quality and effectiveness approaches of the government, within the framework of neoliberal policies that propose more market and less state.</a:t>
            </a:r>
            <a:endParaRPr/>
          </a:p>
          <a:p>
            <a:pPr indent="-228600" lvl="0" marL="228600" marR="0" rtl="0" algn="l">
              <a:lnSpc>
                <a:spcPct val="110000"/>
              </a:lnSpc>
              <a:spcBef>
                <a:spcPts val="60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These policies have generated a greater concentration of income, and therefore an increase in inequalities, which are sought to revert with the guidelines established by the United Nations Global Agenda: NAU, Paris Agreement, Sendai Framework and Action Agenda of Addis Ababa to fulfill the 2030 Agenda of the Sustainable Development Goals (SDG).</a:t>
            </a:r>
            <a:endParaRPr/>
          </a:p>
          <a:p>
            <a:pPr indent="-228600" lvl="0" marL="228600" marR="0" rtl="0" algn="l">
              <a:lnSpc>
                <a:spcPct val="110000"/>
              </a:lnSpc>
              <a:spcBef>
                <a:spcPts val="60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This process of standardization of instruments and guidelines on public policies was accentuated with the beginning of the SDGs, which unlike the MDGs that only considered poor countries, the 2030 / ODS Agenda included the commitment to act of all countries Member of the United Nations to fulfill them.</a:t>
            </a:r>
            <a:endParaRPr/>
          </a:p>
          <a:p>
            <a:pPr indent="-228600" lvl="0" marL="228600" marR="0" rtl="0" algn="l">
              <a:lnSpc>
                <a:spcPct val="110000"/>
              </a:lnSpc>
              <a:spcBef>
                <a:spcPts val="600"/>
              </a:spcBef>
              <a:spcAft>
                <a:spcPts val="0"/>
              </a:spcAft>
              <a:buClr>
                <a:schemeClr val="accent2"/>
              </a:buClr>
              <a:buSzPts val="1600"/>
              <a:buFont typeface="Noto Sans Symbols"/>
              <a:buChar char="➢"/>
            </a:pPr>
            <a:r>
              <a:rPr b="0" i="0" lang="en-US" sz="1600" u="none" cap="none" strike="noStrike">
                <a:solidFill>
                  <a:schemeClr val="dk1"/>
                </a:solidFill>
                <a:latin typeface="Calibri"/>
                <a:ea typeface="Calibri"/>
                <a:cs typeface="Calibri"/>
                <a:sym typeface="Calibri"/>
              </a:rPr>
              <a:t>The good news is that the Management for Results instruments are useful for reorienting public policy in the sense established by the Global Agenda within the framework of The Right to the City with a Gender Perspective. The RESULTS should be the progressive advancement of women and men in the enjoyment and access to their rights under conditions of equality. BECAUSE WITHOUT HUMAN RIGHTS THERE IS NO DEVELOPMENT AND WITHOUT EQUALITY BETWEEN WOMEN AND MEN, THERE IS NO SUSTAINABLE DEVELOPMENT.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838200" y="365126"/>
            <a:ext cx="10515600" cy="8412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Exercise</a:t>
            </a:r>
            <a:endParaRPr/>
          </a:p>
        </p:txBody>
      </p:sp>
      <p:sp>
        <p:nvSpPr>
          <p:cNvPr id="141" name="Shape 141"/>
          <p:cNvSpPr txBox="1"/>
          <p:nvPr>
            <p:ph idx="1" type="body"/>
          </p:nvPr>
        </p:nvSpPr>
        <p:spPr>
          <a:xfrm>
            <a:off x="838200" y="1206367"/>
            <a:ext cx="10515600" cy="44529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739A28"/>
              </a:buClr>
              <a:buSzPts val="2380"/>
              <a:buFont typeface="Arial"/>
              <a:buNone/>
            </a:pPr>
            <a:r>
              <a:rPr b="1" i="0" lang="en-US" sz="2380" u="none" cap="none" strike="noStrike">
                <a:solidFill>
                  <a:schemeClr val="dk1"/>
                </a:solidFill>
                <a:latin typeface="Calibri"/>
                <a:ea typeface="Calibri"/>
                <a:cs typeface="Calibri"/>
                <a:sym typeface="Calibri"/>
              </a:rPr>
              <a:t>Investigate the following for your country:</a:t>
            </a:r>
            <a:endParaRPr/>
          </a:p>
          <a:p>
            <a:pPr indent="-403225" lvl="0" marL="403225"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Does the Constitution consider human rights?</a:t>
            </a:r>
            <a:endParaRPr/>
          </a:p>
          <a:p>
            <a:pPr indent="-403225" lvl="0" marL="403225"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Is public policy designed through results management?</a:t>
            </a:r>
            <a:endParaRPr/>
          </a:p>
          <a:p>
            <a:pPr indent="-403225" lvl="0" marL="403225"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Does the public budget consider resources for women and equality between women and men?</a:t>
            </a:r>
            <a:endParaRPr/>
          </a:p>
          <a:p>
            <a:pPr indent="-403225" lvl="0" marL="403225"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If these budgets exist, what percentage are of the total expenditure?</a:t>
            </a:r>
            <a:endParaRPr/>
          </a:p>
          <a:p>
            <a:pPr indent="-403225" lvl="0" marL="403225"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Is there a system for evaluating the performance of applied public policy that allows measuring the closing of inequality gaps between women and men?</a:t>
            </a:r>
            <a:endParaRPr/>
          </a:p>
          <a:p>
            <a:pPr indent="-403225" lvl="0" marL="403225"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Are there citizen mechanisms for monitoring public policy such as comptrollerships, observatories or some others?</a:t>
            </a:r>
            <a:endParaRPr/>
          </a:p>
        </p:txBody>
      </p:sp>
      <p:pic>
        <p:nvPicPr>
          <p:cNvPr id="142" name="Shape 142"/>
          <p:cNvPicPr preferRelativeResize="0"/>
          <p:nvPr/>
        </p:nvPicPr>
        <p:blipFill rotWithShape="1">
          <a:blip r:embed="rId3">
            <a:alphaModFix/>
          </a:blip>
          <a:srcRect b="0" l="0" r="0" t="0"/>
          <a:stretch/>
        </p:blipFill>
        <p:spPr>
          <a:xfrm>
            <a:off x="982638" y="5807712"/>
            <a:ext cx="849099" cy="849099"/>
          </a:xfrm>
          <a:prstGeom prst="rect">
            <a:avLst/>
          </a:prstGeom>
          <a:noFill/>
          <a:ln>
            <a:noFill/>
          </a:ln>
        </p:spPr>
      </p:pic>
      <p:pic>
        <p:nvPicPr>
          <p:cNvPr id="143" name="Shape 143"/>
          <p:cNvPicPr preferRelativeResize="0"/>
          <p:nvPr/>
        </p:nvPicPr>
        <p:blipFill rotWithShape="1">
          <a:blip r:embed="rId4">
            <a:alphaModFix/>
          </a:blip>
          <a:srcRect b="0" l="0" r="0" t="0"/>
          <a:stretch/>
        </p:blipFill>
        <p:spPr>
          <a:xfrm>
            <a:off x="9007522" y="5659304"/>
            <a:ext cx="2736185" cy="1136919"/>
          </a:xfrm>
          <a:prstGeom prst="rect">
            <a:avLst/>
          </a:prstGeom>
          <a:noFill/>
          <a:ln>
            <a:noFill/>
          </a:ln>
        </p:spPr>
      </p:pic>
      <p:pic>
        <p:nvPicPr>
          <p:cNvPr id="144" name="Shape 144"/>
          <p:cNvPicPr preferRelativeResize="0"/>
          <p:nvPr/>
        </p:nvPicPr>
        <p:blipFill rotWithShape="1">
          <a:blip r:embed="rId5">
            <a:alphaModFix/>
          </a:blip>
          <a:srcRect b="0" l="0" r="0" t="0"/>
          <a:stretch/>
        </p:blipFill>
        <p:spPr>
          <a:xfrm>
            <a:off x="3903260" y="5976556"/>
            <a:ext cx="3688131" cy="680255"/>
          </a:xfrm>
          <a:prstGeom prst="rect">
            <a:avLst/>
          </a:prstGeom>
          <a:noFill/>
          <a:ln>
            <a:noFill/>
          </a:ln>
        </p:spPr>
      </p:pic>
      <p:sp>
        <p:nvSpPr>
          <p:cNvPr descr="https://ci4.googleusercontent.com/proxy/ZhZmwQBeeu50wtNxLsgs5Q07jLRVyOI0uBmSzkt5vhjXdyMMMeMUNR6-KMoEifM9EkBdLAZlSnmU8XWBek4RO42Vl3QKbVJ_o7BkCTRKf3-wKu4ocjOoW7GrdiimfG5OEeB2sfpjer71z6YValadWfEGn96_E8Ja0Bb2jIoqGylL4hgcUNnatQxBxqL9fDVPFnxT_HUKcnjPYSaypRzCLg=s0-d-e1-ft#https://docs.google.com/uc?export=download&amp;id=17f5gEHRHgqNxYaQ-plIEt1YVScanjkzf&amp;revid=0B1XNNDf6NFpneWdvcjc0SXVZcmVRNUtmR2pVZm9hVE5KWjRrPQ" id="145" name="Shape 145"/>
          <p:cNvSpPr/>
          <p:nvPr/>
        </p:nvSpPr>
        <p:spPr>
          <a:xfrm>
            <a:off x="3429000" y="2990850"/>
            <a:ext cx="5334000" cy="87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Basic concepts </a:t>
            </a:r>
            <a:endParaRPr/>
          </a:p>
        </p:txBody>
      </p:sp>
      <p:sp>
        <p:nvSpPr>
          <p:cNvPr id="151" name="Shape 1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To introduce us to the issue of equality between women and men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The basic knowledge</a:t>
            </a:r>
            <a:endParaRPr/>
          </a:p>
        </p:txBody>
      </p:sp>
      <p:sp>
        <p:nvSpPr>
          <p:cNvPr id="157" name="Shape 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158" name="Shape 158"/>
          <p:cNvGrpSpPr/>
          <p:nvPr/>
        </p:nvGrpSpPr>
        <p:grpSpPr>
          <a:xfrm>
            <a:off x="3866956" y="1794787"/>
            <a:ext cx="4745775" cy="4479312"/>
            <a:chOff x="1547268" y="57427"/>
            <a:chExt cx="4745775" cy="4479312"/>
          </a:xfrm>
        </p:grpSpPr>
        <p:sp>
          <p:nvSpPr>
            <p:cNvPr id="159" name="Shape 159"/>
            <p:cNvSpPr/>
            <p:nvPr/>
          </p:nvSpPr>
          <p:spPr>
            <a:xfrm>
              <a:off x="2541905" y="57427"/>
              <a:ext cx="2756500" cy="2756500"/>
            </a:xfrm>
            <a:prstGeom prst="ellipse">
              <a:avLst/>
            </a:prstGeom>
            <a:solidFill>
              <a:srgbClr val="98CB37">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nvSpPr>
          <p:spPr>
            <a:xfrm>
              <a:off x="2909439" y="539814"/>
              <a:ext cx="2021433" cy="12404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Public Finance and Management by Results (MbR)</a:t>
              </a:r>
              <a:endParaRPr/>
            </a:p>
          </p:txBody>
        </p:sp>
        <p:sp>
          <p:nvSpPr>
            <p:cNvPr id="161" name="Shape 161"/>
            <p:cNvSpPr/>
            <p:nvPr/>
          </p:nvSpPr>
          <p:spPr>
            <a:xfrm>
              <a:off x="3536543" y="1780239"/>
              <a:ext cx="2756500" cy="2756500"/>
            </a:xfrm>
            <a:prstGeom prst="ellipse">
              <a:avLst/>
            </a:prstGeom>
            <a:solidFill>
              <a:srgbClr val="98CB37">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txBox="1"/>
            <p:nvPr/>
          </p:nvSpPr>
          <p:spPr>
            <a:xfrm>
              <a:off x="4379572" y="2492335"/>
              <a:ext cx="1653900" cy="15160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Gender Perspective</a:t>
              </a:r>
              <a:endParaRPr/>
            </a:p>
          </p:txBody>
        </p:sp>
        <p:sp>
          <p:nvSpPr>
            <p:cNvPr id="163" name="Shape 163"/>
            <p:cNvSpPr/>
            <p:nvPr/>
          </p:nvSpPr>
          <p:spPr>
            <a:xfrm>
              <a:off x="1547268" y="1780239"/>
              <a:ext cx="2756500" cy="2756500"/>
            </a:xfrm>
            <a:prstGeom prst="ellipse">
              <a:avLst/>
            </a:prstGeom>
            <a:solidFill>
              <a:srgbClr val="98CB37">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txBox="1"/>
            <p:nvPr/>
          </p:nvSpPr>
          <p:spPr>
            <a:xfrm>
              <a:off x="1806839" y="2492335"/>
              <a:ext cx="1653900" cy="15160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Human rights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Public finances</a:t>
            </a:r>
            <a:endParaRPr/>
          </a:p>
        </p:txBody>
      </p:sp>
      <p:sp>
        <p:nvSpPr>
          <p:cNvPr id="170" name="Shape 17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Management by results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